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74"/>
  </p:notesMasterIdLst>
  <p:sldIdLst>
    <p:sldId id="256" r:id="rId2"/>
    <p:sldId id="258" r:id="rId3"/>
    <p:sldId id="344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1" r:id="rId16"/>
    <p:sldId id="272" r:id="rId17"/>
    <p:sldId id="273" r:id="rId18"/>
    <p:sldId id="274" r:id="rId19"/>
    <p:sldId id="275" r:id="rId20"/>
    <p:sldId id="347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5" r:id="rId56"/>
    <p:sldId id="348" r:id="rId57"/>
    <p:sldId id="316" r:id="rId58"/>
    <p:sldId id="318" r:id="rId59"/>
    <p:sldId id="327" r:id="rId60"/>
    <p:sldId id="328" r:id="rId61"/>
    <p:sldId id="329" r:id="rId62"/>
    <p:sldId id="330" r:id="rId63"/>
    <p:sldId id="339" r:id="rId64"/>
    <p:sldId id="349" r:id="rId65"/>
    <p:sldId id="350" r:id="rId66"/>
    <p:sldId id="331" r:id="rId67"/>
    <p:sldId id="351" r:id="rId68"/>
    <p:sldId id="340" r:id="rId69"/>
    <p:sldId id="343" r:id="rId70"/>
    <p:sldId id="345" r:id="rId71"/>
    <p:sldId id="346" r:id="rId72"/>
    <p:sldId id="342" r:id="rId73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1pPr>
    <a:lvl2pPr marL="0" marR="0" indent="3429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2pPr>
    <a:lvl3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3pPr>
    <a:lvl4pPr marL="0" marR="0" indent="10287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4pPr>
    <a:lvl5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5pPr>
    <a:lvl6pPr marL="0" marR="0" indent="17145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6pPr>
    <a:lvl7pPr marL="0" marR="0" indent="2057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7pPr>
    <a:lvl8pPr marL="0" marR="0" indent="24003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8pPr>
    <a:lvl9pPr marL="0" marR="0" indent="2743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9pPr>
  </p:defaultTextStyle>
  <p:extLst>
    <p:ext uri="{EFAFB233-063F-42B5-8137-9DF3F51BA10A}">
      <p15:sldGuideLst xmlns:p15="http://schemas.microsoft.com/office/powerpoint/2012/main">
        <p15:guide id="1" orient="horz" pos="4320">
          <p15:clr>
            <a:srgbClr val="A4A3A4"/>
          </p15:clr>
        </p15:guide>
        <p15:guide id="2" pos="76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695CF"/>
    <a:srgbClr val="EC5C57"/>
    <a:srgbClr val="A0C2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8F44A2F1-9E1F-4B54-A3A2-5F16C0AD49E2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D51ADE6A-740E-44AE-83CC-AE7238B6C88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FF1F3"/>
          </a:solidFill>
        </a:fill>
      </a:tcStyle>
    </a:band2H>
    <a:firstCol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firstCol>
    <a:lastRow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25400" cap="flat">
              <a:solidFill>
                <a:srgbClr val="FFFFFF"/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firstRow>
  </a:tblStyle>
  <a:tblStyle styleId="{EEE7283C-3CF3-47DC-8721-378D4A62B22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4C3C2611-4C71-4FC5-86AE-919BDF0F9419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13" autoAdjust="0"/>
    <p:restoredTop sz="94660"/>
  </p:normalViewPr>
  <p:slideViewPr>
    <p:cSldViewPr snapToGrid="0">
      <p:cViewPr>
        <p:scale>
          <a:sx n="100" d="100"/>
          <a:sy n="100" d="100"/>
        </p:scale>
        <p:origin x="-2036" y="-3176"/>
      </p:cViewPr>
      <p:guideLst>
        <p:guide orient="horz" pos="4320"/>
        <p:guide pos="76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-1393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04" name="Shape 104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25448000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584200" latinLnBrk="0">
      <a:defRPr sz="3000">
        <a:latin typeface="Lucida Grande"/>
        <a:ea typeface="Lucida Grande"/>
        <a:cs typeface="Lucida Grande"/>
        <a:sym typeface="Lucida Grande"/>
      </a:defRPr>
    </a:lvl1pPr>
    <a:lvl2pPr indent="228600" defTabSz="584200" latinLnBrk="0">
      <a:defRPr sz="3000">
        <a:latin typeface="Lucida Grande"/>
        <a:ea typeface="Lucida Grande"/>
        <a:cs typeface="Lucida Grande"/>
        <a:sym typeface="Lucida Grande"/>
      </a:defRPr>
    </a:lvl2pPr>
    <a:lvl3pPr indent="457200" defTabSz="584200" latinLnBrk="0">
      <a:defRPr sz="3000">
        <a:latin typeface="Lucida Grande"/>
        <a:ea typeface="Lucida Grande"/>
        <a:cs typeface="Lucida Grande"/>
        <a:sym typeface="Lucida Grande"/>
      </a:defRPr>
    </a:lvl3pPr>
    <a:lvl4pPr indent="685800" defTabSz="584200" latinLnBrk="0">
      <a:defRPr sz="3000">
        <a:latin typeface="Lucida Grande"/>
        <a:ea typeface="Lucida Grande"/>
        <a:cs typeface="Lucida Grande"/>
        <a:sym typeface="Lucida Grande"/>
      </a:defRPr>
    </a:lvl4pPr>
    <a:lvl5pPr indent="914400" defTabSz="584200" latinLnBrk="0">
      <a:defRPr sz="3000">
        <a:latin typeface="Lucida Grande"/>
        <a:ea typeface="Lucida Grande"/>
        <a:cs typeface="Lucida Grande"/>
        <a:sym typeface="Lucida Grande"/>
      </a:defRPr>
    </a:lvl5pPr>
    <a:lvl6pPr indent="1143000" defTabSz="584200" latinLnBrk="0">
      <a:defRPr sz="3000">
        <a:latin typeface="Lucida Grande"/>
        <a:ea typeface="Lucida Grande"/>
        <a:cs typeface="Lucida Grande"/>
        <a:sym typeface="Lucida Grande"/>
      </a:defRPr>
    </a:lvl6pPr>
    <a:lvl7pPr indent="1371600" defTabSz="584200" latinLnBrk="0">
      <a:defRPr sz="3000">
        <a:latin typeface="Lucida Grande"/>
        <a:ea typeface="Lucida Grande"/>
        <a:cs typeface="Lucida Grande"/>
        <a:sym typeface="Lucida Grande"/>
      </a:defRPr>
    </a:lvl7pPr>
    <a:lvl8pPr indent="1600200" defTabSz="584200" latinLnBrk="0">
      <a:defRPr sz="3000">
        <a:latin typeface="Lucida Grande"/>
        <a:ea typeface="Lucida Grande"/>
        <a:cs typeface="Lucida Grande"/>
        <a:sym typeface="Lucida Grande"/>
      </a:defRPr>
    </a:lvl8pPr>
    <a:lvl9pPr indent="1828800" defTabSz="584200" latinLnBrk="0">
      <a:defRPr sz="3000">
        <a:latin typeface="Lucida Grande"/>
        <a:ea typeface="Lucida Grande"/>
        <a:cs typeface="Lucida Grande"/>
        <a:sym typeface="Lucida Grand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Visualize Data with"/>
          <p:cNvSpPr txBox="1"/>
          <p:nvPr/>
        </p:nvSpPr>
        <p:spPr>
          <a:xfrm>
            <a:off x="777634" y="1067375"/>
            <a:ext cx="22828730" cy="4463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lnSpc>
                <a:spcPct val="80000"/>
              </a:lnSpc>
              <a:defRPr sz="15000">
                <a:latin typeface="Source Sans Pro ExtraLight"/>
                <a:ea typeface="Source Sans Pro ExtraLight"/>
                <a:cs typeface="Source Sans Pro ExtraLight"/>
                <a:sym typeface="Source Sans Pro ExtraLight"/>
              </a:defRPr>
            </a:lvl1pPr>
          </a:lstStyle>
          <a:p>
            <a:pPr>
              <a:defRPr b="1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0" dirty="0">
                <a:latin typeface="Source Sans Pro ExtraLight"/>
                <a:ea typeface="Source Sans Pro ExtraLight"/>
                <a:cs typeface="Source Sans Pro ExtraLight"/>
                <a:sym typeface="Source Sans Pro ExtraLight"/>
              </a:rPr>
              <a:t>Visualize Data with</a:t>
            </a:r>
          </a:p>
        </p:txBody>
      </p:sp>
      <p:pic>
        <p:nvPicPr>
          <p:cNvPr id="13" name="ggplot2-hex.png" descr="ggplot2-h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964783" y="4384143"/>
            <a:ext cx="6454434" cy="7483097"/>
          </a:xfrm>
          <a:prstGeom prst="rect">
            <a:avLst/>
          </a:prstGeom>
          <a:ln w="12700">
            <a:miter lim="400000"/>
          </a:ln>
        </p:spPr>
      </p:pic>
      <p:sp>
        <p:nvSpPr>
          <p:cNvPr id="1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Title Text"/>
          <p:cNvSpPr txBox="1">
            <a:spLocks noGrp="1"/>
          </p:cNvSpPr>
          <p:nvPr>
            <p:ph type="title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Title Text</a:t>
            </a:r>
          </a:p>
        </p:txBody>
      </p:sp>
      <p:sp>
        <p:nvSpPr>
          <p:cNvPr id="96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526664" y="4505027"/>
            <a:ext cx="14716126" cy="8036720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317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0" indent="762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0" indent="1206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0" indent="1651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0" indent="2095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ransition Slide">
    <p:bg>
      <p:bgPr>
        <a:gradFill flip="none" rotWithShape="1">
          <a:gsLst>
            <a:gs pos="0">
              <a:srgbClr val="4287C7"/>
            </a:gs>
            <a:gs pos="81366">
              <a:srgbClr val="4D7090"/>
            </a:gs>
            <a:gs pos="100000">
              <a:srgbClr val="585858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age2.png" descr="image2.png"/>
          <p:cNvPicPr>
            <a:picLocks noChangeAspect="1"/>
          </p:cNvPicPr>
          <p:nvPr/>
        </p:nvPicPr>
        <p:blipFill>
          <a:blip r:embed="rId2">
            <a:alphaModFix amt="5000"/>
            <a:extLst/>
          </a:blip>
          <a:stretch>
            <a:fillRect/>
          </a:stretch>
        </p:blipFill>
        <p:spPr>
          <a:xfrm>
            <a:off x="17445533" y="7107732"/>
            <a:ext cx="7624268" cy="7624268"/>
          </a:xfrm>
          <a:prstGeom prst="rect">
            <a:avLst/>
          </a:prstGeom>
          <a:ln w="12700">
            <a:miter lim="400000"/>
          </a:ln>
        </p:spPr>
      </p:pic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header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831199" y="5735599"/>
            <a:ext cx="22721602" cy="2244801"/>
          </a:xfrm>
          <a:prstGeom prst="rect">
            <a:avLst/>
          </a:prstGeom>
        </p:spPr>
        <p:txBody>
          <a:bodyPr lIns="243799" tIns="243799" rIns="243799" bIns="243799"/>
          <a:lstStyle>
            <a:lvl1pPr algn="ctr" defTabSz="2438400">
              <a:defRPr sz="9600" cap="none">
                <a:solidFill>
                  <a:srgbClr val="F3F3F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Title Text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188836" y="12524794"/>
            <a:ext cx="867584" cy="870498"/>
          </a:xfrm>
          <a:prstGeom prst="rect">
            <a:avLst/>
          </a:prstGeom>
        </p:spPr>
        <p:txBody>
          <a:bodyPr lIns="243799" tIns="243799" rIns="243799" bIns="243799" anchor="ctr"/>
          <a:lstStyle>
            <a:lvl1pPr algn="r" defTabSz="2438400">
              <a:defRPr sz="2600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–Johnny Appleseed"/>
          <p:cNvSpPr>
            <a:spLocks noGrp="1"/>
          </p:cNvSpPr>
          <p:nvPr>
            <p:ph type="body" sz="quarter" idx="13"/>
          </p:nvPr>
        </p:nvSpPr>
        <p:spPr>
          <a:xfrm>
            <a:off x="2387600" y="8001000"/>
            <a:ext cx="19621500" cy="8636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800">
                <a:solidFill>
                  <a:srgbClr val="53535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46" name="“Type a quote here.”"/>
          <p:cNvSpPr>
            <a:spLocks noGrp="1"/>
          </p:cNvSpPr>
          <p:nvPr>
            <p:ph type="body" sz="quarter" idx="14"/>
          </p:nvPr>
        </p:nvSpPr>
        <p:spPr>
          <a:xfrm>
            <a:off x="2374900" y="5384800"/>
            <a:ext cx="19621500" cy="18669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11100" i="1">
                <a:solidFill>
                  <a:srgbClr val="005493">
                    <a:alpha val="75000"/>
                  </a:srgbClr>
                </a:solidFill>
                <a:latin typeface="Source Sans Pro ExtraLight"/>
                <a:ea typeface="Source Sans Pro ExtraLight"/>
                <a:cs typeface="Source Sans Pro ExtraLight"/>
                <a:sym typeface="Source Sans Pro ExtraLight"/>
              </a:defRPr>
            </a:lvl1pPr>
          </a:lstStyle>
          <a:p>
            <a:r>
              <a:t>“Type a quote here.”</a:t>
            </a:r>
          </a:p>
        </p:txBody>
      </p:sp>
      <p:sp>
        <p:nvSpPr>
          <p:cNvPr id="4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217091" y="12543428"/>
            <a:ext cx="839331" cy="833230"/>
          </a:xfrm>
          <a:prstGeom prst="rect">
            <a:avLst/>
          </a:prstGeom>
        </p:spPr>
        <p:txBody>
          <a:bodyPr lIns="243799" tIns="243799" rIns="243799" bIns="243799" anchor="ctr"/>
          <a:lstStyle>
            <a:lvl1pPr algn="r" defTabSz="2438400">
              <a:defRPr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itle Text"/>
          <p:cNvSpPr txBox="1">
            <a:spLocks noGrp="1"/>
          </p:cNvSpPr>
          <p:nvPr>
            <p:ph type="title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Title Text</a:t>
            </a:r>
          </a:p>
        </p:txBody>
      </p:sp>
      <p:sp>
        <p:nvSpPr>
          <p:cNvPr id="62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526664" y="4505027"/>
            <a:ext cx="14716126" cy="8036720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317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0" indent="762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0" indent="1206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0" indent="1651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0" indent="2095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63" name="ggplot2-hex.png" descr="ggplot2-h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6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6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gplot2-hex.png" descr="ggplot2-h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7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7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 copy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hyperlink" Target="https://creativecommons.org/licenses/by-sa/4.0/" TargetMode="Externa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FFFFF"/>
            </a:gs>
            <a:gs pos="100000">
              <a:srgbClr val="A2BFDA"/>
            </a:gs>
            <a:gs pos="100000">
              <a:srgbClr val="447FB5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12"/>
              </a:defRPr>
            </a:lvl1pPr>
          </a:lstStyle>
          <a:p>
            <a:pPr>
              <a:defRPr u="none"/>
            </a:pPr>
            <a:r>
              <a:rPr u="sng">
                <a:hlinkClick r:id="rId12"/>
              </a:rPr>
              <a:t>CC BY-SA RStudio</a:t>
            </a:r>
          </a:p>
        </p:txBody>
      </p:sp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673100" y="355600"/>
            <a:ext cx="23050500" cy="342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4" name="Body Level One…"/>
          <p:cNvSpPr txBox="1">
            <a:spLocks noGrp="1"/>
          </p:cNvSpPr>
          <p:nvPr>
            <p:ph type="body" idx="1"/>
          </p:nvPr>
        </p:nvSpPr>
        <p:spPr>
          <a:xfrm>
            <a:off x="673100" y="3835400"/>
            <a:ext cx="23050500" cy="886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76099" y="13081000"/>
            <a:ext cx="419101" cy="457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defTabSz="825500">
              <a:defRPr sz="24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9" r:id="rId10"/>
  </p:sldLayoutIdLst>
  <p:transition spd="med"/>
  <p:txStyles>
    <p:titleStyle>
      <a:lvl1pPr marL="0" marR="0" indent="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1pPr>
      <a:lvl2pPr marL="0" marR="0" indent="2286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2pPr>
      <a:lvl3pPr marL="0" marR="0" indent="4572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3pPr>
      <a:lvl4pPr marL="0" marR="0" indent="6858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4pPr>
      <a:lvl5pPr marL="0" marR="0" indent="9144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5pPr>
      <a:lvl6pPr marL="0" marR="0" indent="11430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6pPr>
      <a:lvl7pPr marL="0" marR="0" indent="13716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7pPr>
      <a:lvl8pPr marL="0" marR="0" indent="16002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8pPr>
      <a:lvl9pPr marL="0" marR="0" indent="18288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9pPr>
    </p:titleStyle>
    <p:bodyStyle>
      <a:lvl1pPr marL="6099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1pPr>
      <a:lvl2pPr marL="13465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2pPr>
      <a:lvl3pPr marL="20831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3pPr>
      <a:lvl4pPr marL="28197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4pPr>
      <a:lvl5pPr marL="35563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5pPr>
      <a:lvl6pPr marL="42929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6pPr>
      <a:lvl7pPr marL="50295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7pPr>
      <a:lvl8pPr marL="57661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8pPr>
      <a:lvl9pPr marL="65027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7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creativecommons.org/licenses/by-sa/4.0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hyperlink" Target="https://creativecommons.org/licenses/by-sa/4.0/" TargetMode="External"/><Relationship Id="rId7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creativecommons.org/licenses/by-sa/4.0/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5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creativecommons.org/licenses/by-sa/4.0/" TargetMode="Externa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creativecommons.org/licenses/by-sa/4.0/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creativecommons.org/licenses/by-sa/4.0/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creativecommons.org/licenses/by-sa/4.0/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creativecommons.org/licenses/by-sa/4.0/" TargetMode="Externa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creativecommons.org/licenses/by-sa/4.0/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creativecommons.org/licenses/by-sa/4.0/" TargetMode="Externa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creativecommons.org/licenses/by-sa/4.0/" TargetMode="Externa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creativecommons.org/licenses/by-sa/4.0/" TargetMode="Externa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creativecommons.org/licenses/by-sa/4.0/" TargetMode="Externa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creativecommons.org/licenses/by-sa/4.0/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creativecommons.org/licenses/by-sa/4.0/" TargetMode="Externa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creativecommons.org/licenses/by-sa/4.0/" TargetMode="Externa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6.png"/><Relationship Id="rId4" Type="http://schemas.openxmlformats.org/officeDocument/2006/relationships/image" Target="../media/image45.jpe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8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8.png"/><Relationship Id="rId4" Type="http://schemas.openxmlformats.org/officeDocument/2006/relationships/hyperlink" Target="http://ggplot2.tidyverse.org" TargetMode="Externa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serialmentor.com/dataviz/" TargetMode="External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hyperlink" Target="https://medium.com/bbc-visual-and-data-journalism/how-the-bbc-visual-and-data-journalism-team-works-with-graphics-in-r-ed0b35693535" TargetMode="External"/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gplot2-hex.png" descr="ggplot2-h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16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61" name="Square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62" name="Square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63" name="Rectangle"/>
          <p:cNvSpPr/>
          <p:nvPr/>
        </p:nvSpPr>
        <p:spPr>
          <a:xfrm>
            <a:off x="1200604" y="5221893"/>
            <a:ext cx="21982793" cy="3111885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64" name="ggplot(data = mpg) +…"/>
          <p:cNvSpPr txBox="1"/>
          <p:nvPr/>
        </p:nvSpPr>
        <p:spPr>
          <a:xfrm>
            <a:off x="1386859" y="5541777"/>
            <a:ext cx="21610282" cy="26687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6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(data = 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mpg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+</a:t>
            </a:r>
          </a:p>
          <a:p>
            <a:pPr algn="l">
              <a:spcBef>
                <a:spcPts val="1500"/>
              </a:spcBef>
              <a:defRPr sz="6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geom_point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(mapping =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x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displ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y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hwy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A5286803-8681-4A6E-83AA-5CA63B263CE6}"/>
              </a:ext>
            </a:extLst>
          </p:cNvPr>
          <p:cNvSpPr/>
          <p:nvPr/>
        </p:nvSpPr>
        <p:spPr>
          <a:xfrm>
            <a:off x="12045462" y="1649603"/>
            <a:ext cx="10691446" cy="1998418"/>
          </a:xfrm>
          <a:prstGeom prst="wedgeRoundRectCallout">
            <a:avLst>
              <a:gd name="adj1" fmla="val -62295"/>
              <a:gd name="adj2" fmla="val 166944"/>
              <a:gd name="adj3" fmla="val 16667"/>
            </a:avLst>
          </a:prstGeom>
          <a:solidFill>
            <a:schemeClr val="accent1">
              <a:lumMod val="40000"/>
              <a:lumOff val="60000"/>
            </a:schemeClr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Always put the + at the end of a line, Never at the start</a:t>
            </a: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gplot2-hex.png" descr="ggplot2-h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16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69" name="Square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70" name="Square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grpSp>
        <p:nvGrpSpPr>
          <p:cNvPr id="173" name="Group"/>
          <p:cNvGrpSpPr/>
          <p:nvPr/>
        </p:nvGrpSpPr>
        <p:grpSpPr>
          <a:xfrm>
            <a:off x="1200604" y="5221893"/>
            <a:ext cx="21982793" cy="3111885"/>
            <a:chOff x="0" y="0"/>
            <a:chExt cx="21982791" cy="3111883"/>
          </a:xfrm>
        </p:grpSpPr>
        <p:sp>
          <p:nvSpPr>
            <p:cNvPr id="171" name="Rectangle"/>
            <p:cNvSpPr/>
            <p:nvPr/>
          </p:nvSpPr>
          <p:spPr>
            <a:xfrm>
              <a:off x="0" y="0"/>
              <a:ext cx="21982792" cy="3111884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72" name="ggplot(data = mpg) +…"/>
            <p:cNvSpPr txBox="1"/>
            <p:nvPr/>
          </p:nvSpPr>
          <p:spPr>
            <a:xfrm>
              <a:off x="186254" y="319883"/>
              <a:ext cx="21610282" cy="26687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/>
            <a:p>
              <a:pPr algn="l">
                <a:spcBef>
                  <a:spcPts val="1500"/>
                </a:spcBef>
                <a:defRPr sz="6000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ggplot</a:t>
              </a:r>
              <a:r>
                <a:rPr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(data =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 mpg</a:t>
              </a:r>
              <a:r>
                <a:rPr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) +</a:t>
              </a:r>
            </a:p>
            <a:p>
              <a:pPr algn="l">
                <a:spcBef>
                  <a:spcPts val="1500"/>
                </a:spcBef>
                <a:defRPr sz="6000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  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geom_point</a:t>
              </a:r>
              <a:r>
                <a:rPr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(mapping = </a:t>
              </a:r>
              <a:r>
                <a:rPr dirty="0" err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aes</a:t>
              </a:r>
              <a:r>
                <a:rPr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(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x = 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displ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, y = 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hwy</a:t>
              </a:r>
              <a:r>
                <a:rPr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))</a:t>
              </a:r>
            </a:p>
          </p:txBody>
        </p:sp>
      </p:grp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FF9D68C8-17FD-4648-B3D3-F78348EBB6D7}"/>
              </a:ext>
            </a:extLst>
          </p:cNvPr>
          <p:cNvSpPr/>
          <p:nvPr/>
        </p:nvSpPr>
        <p:spPr>
          <a:xfrm>
            <a:off x="6171692" y="3118697"/>
            <a:ext cx="2110154" cy="1113070"/>
          </a:xfrm>
          <a:prstGeom prst="wedgeRoundRectCallout">
            <a:avLst>
              <a:gd name="adj1" fmla="val 57355"/>
              <a:gd name="adj2" fmla="val 187513"/>
              <a:gd name="adj3" fmla="val 16667"/>
            </a:avLst>
          </a:prstGeom>
          <a:solidFill>
            <a:srgbClr val="5695CF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data</a:t>
            </a:r>
          </a:p>
        </p:txBody>
      </p:sp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09B21E34-C3A1-42B8-BC22-FB1CBF512C9B}"/>
              </a:ext>
            </a:extLst>
          </p:cNvPr>
          <p:cNvSpPr/>
          <p:nvPr/>
        </p:nvSpPr>
        <p:spPr>
          <a:xfrm>
            <a:off x="10075984" y="3090867"/>
            <a:ext cx="6770077" cy="1113070"/>
          </a:xfrm>
          <a:prstGeom prst="wedgeRoundRectCallout">
            <a:avLst>
              <a:gd name="adj1" fmla="val -41680"/>
              <a:gd name="adj2" fmla="val 200014"/>
              <a:gd name="adj3" fmla="val 16667"/>
            </a:avLst>
          </a:prstGeom>
          <a:solidFill>
            <a:srgbClr val="A0C283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+ before new line</a:t>
            </a:r>
          </a:p>
        </p:txBody>
      </p:sp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88021CDD-0F2D-4390-A0AB-C216FBA5FDDC}"/>
              </a:ext>
            </a:extLst>
          </p:cNvPr>
          <p:cNvSpPr/>
          <p:nvPr/>
        </p:nvSpPr>
        <p:spPr>
          <a:xfrm>
            <a:off x="3607194" y="8967624"/>
            <a:ext cx="5036474" cy="1113070"/>
          </a:xfrm>
          <a:prstGeom prst="wedgeRoundRectCallout">
            <a:avLst>
              <a:gd name="adj1" fmla="val -4330"/>
              <a:gd name="adj2" fmla="val -169666"/>
              <a:gd name="adj3" fmla="val 16667"/>
            </a:avLst>
          </a:prstGeom>
          <a:solidFill>
            <a:schemeClr val="bg2">
              <a:lumMod val="50000"/>
            </a:schemeClr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type of layer</a:t>
            </a:r>
          </a:p>
        </p:txBody>
      </p:sp>
      <p:sp>
        <p:nvSpPr>
          <p:cNvPr id="19" name="Speech Bubble: Rectangle with Corners Rounded 18">
            <a:extLst>
              <a:ext uri="{FF2B5EF4-FFF2-40B4-BE49-F238E27FC236}">
                <a16:creationId xmlns:a16="http://schemas.microsoft.com/office/drawing/2014/main" id="{7F8E15ED-1589-4F61-879E-14247DA78DCB}"/>
              </a:ext>
            </a:extLst>
          </p:cNvPr>
          <p:cNvSpPr/>
          <p:nvPr/>
        </p:nvSpPr>
        <p:spPr>
          <a:xfrm>
            <a:off x="11344427" y="8967624"/>
            <a:ext cx="2934282" cy="1113070"/>
          </a:xfrm>
          <a:prstGeom prst="wedgeRoundRectCallout">
            <a:avLst>
              <a:gd name="adj1" fmla="val -1864"/>
              <a:gd name="adj2" fmla="val -182168"/>
              <a:gd name="adj3" fmla="val 16667"/>
            </a:avLst>
          </a:prstGeom>
          <a:solidFill>
            <a:schemeClr val="bg2">
              <a:lumMod val="75000"/>
            </a:schemeClr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5600" dirty="0" err="1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rPr>
              <a:t>a</a:t>
            </a:r>
            <a:r>
              <a:rPr kumimoji="0" lang="en-GB" sz="5600" b="0" i="0" u="none" strike="noStrike" cap="none" spc="0" normalizeH="0" baseline="0" dirty="0" err="1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es</a:t>
            </a:r>
            <a:r>
              <a:rPr kumimoji="0" lang="en-GB" sz="5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( )</a:t>
            </a:r>
          </a:p>
        </p:txBody>
      </p:sp>
      <p:sp>
        <p:nvSpPr>
          <p:cNvPr id="20" name="Speech Bubble: Rectangle with Corners Rounded 19">
            <a:extLst>
              <a:ext uri="{FF2B5EF4-FFF2-40B4-BE49-F238E27FC236}">
                <a16:creationId xmlns:a16="http://schemas.microsoft.com/office/drawing/2014/main" id="{4682A320-BFBD-47AE-93B8-82167791F33E}"/>
              </a:ext>
            </a:extLst>
          </p:cNvPr>
          <p:cNvSpPr/>
          <p:nvPr/>
        </p:nvSpPr>
        <p:spPr>
          <a:xfrm>
            <a:off x="14826181" y="8967624"/>
            <a:ext cx="2934282" cy="1113070"/>
          </a:xfrm>
          <a:prstGeom prst="wedgeRoundRectCallout">
            <a:avLst>
              <a:gd name="adj1" fmla="val -72997"/>
              <a:gd name="adj2" fmla="val -185739"/>
              <a:gd name="adj3" fmla="val 16667"/>
            </a:avLst>
          </a:prstGeom>
          <a:solidFill>
            <a:srgbClr val="A0C283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5600" dirty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rPr>
              <a:t>x</a:t>
            </a:r>
            <a:endParaRPr kumimoji="0" lang="en-GB" sz="5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1" name="Speech Bubble: Rectangle with Corners Rounded 20">
            <a:extLst>
              <a:ext uri="{FF2B5EF4-FFF2-40B4-BE49-F238E27FC236}">
                <a16:creationId xmlns:a16="http://schemas.microsoft.com/office/drawing/2014/main" id="{D14197FF-3EE4-480C-8599-7E3637C42726}"/>
              </a:ext>
            </a:extLst>
          </p:cNvPr>
          <p:cNvSpPr/>
          <p:nvPr/>
        </p:nvSpPr>
        <p:spPr>
          <a:xfrm>
            <a:off x="19046488" y="8967624"/>
            <a:ext cx="3690419" cy="1113070"/>
          </a:xfrm>
          <a:prstGeom prst="wedgeRoundRectCallout">
            <a:avLst>
              <a:gd name="adj1" fmla="val -46688"/>
              <a:gd name="adj2" fmla="val -183953"/>
              <a:gd name="adj3" fmla="val 16667"/>
            </a:avLst>
          </a:prstGeom>
          <a:solidFill>
            <a:srgbClr val="5695CF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y variable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gplot2-hex.png" descr="ggplot2-h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18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84" name="Square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grpSp>
        <p:nvGrpSpPr>
          <p:cNvPr id="187" name="Group"/>
          <p:cNvGrpSpPr/>
          <p:nvPr/>
        </p:nvGrpSpPr>
        <p:grpSpPr>
          <a:xfrm>
            <a:off x="1200604" y="5221893"/>
            <a:ext cx="21982793" cy="3111885"/>
            <a:chOff x="0" y="0"/>
            <a:chExt cx="21982791" cy="3111883"/>
          </a:xfrm>
        </p:grpSpPr>
        <p:sp>
          <p:nvSpPr>
            <p:cNvPr id="185" name="Rectangle"/>
            <p:cNvSpPr/>
            <p:nvPr/>
          </p:nvSpPr>
          <p:spPr>
            <a:xfrm>
              <a:off x="0" y="0"/>
              <a:ext cx="21982792" cy="3111884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86" name="ggplot(data = mpg) +…"/>
            <p:cNvSpPr txBox="1"/>
            <p:nvPr/>
          </p:nvSpPr>
          <p:spPr>
            <a:xfrm>
              <a:off x="186254" y="319883"/>
              <a:ext cx="21610282" cy="26687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/>
            <a:p>
              <a:pPr algn="l">
                <a:spcBef>
                  <a:spcPts val="1500"/>
                </a:spcBef>
                <a:defRPr sz="6000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solidFill>
                    <a:srgbClr val="000000"/>
                  </a:solidFill>
                </a:rPr>
                <a:t>ggplot</a:t>
              </a:r>
              <a:r>
                <a:rPr dirty="0">
                  <a:solidFill>
                    <a:srgbClr val="000000"/>
                  </a:solidFill>
                </a:rPr>
                <a:t>(data = </a:t>
              </a:r>
              <a:r>
                <a:rPr dirty="0"/>
                <a:t>mpg</a:t>
              </a:r>
              <a:r>
                <a:rPr dirty="0">
                  <a:solidFill>
                    <a:srgbClr val="000000"/>
                  </a:solidFill>
                </a:rPr>
                <a:t>) +</a:t>
              </a:r>
            </a:p>
            <a:p>
              <a:pPr algn="l">
                <a:spcBef>
                  <a:spcPts val="1500"/>
                </a:spcBef>
                <a:defRPr sz="6000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  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geom_point</a:t>
              </a:r>
              <a:r>
                <a:rPr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(mapping = </a:t>
              </a:r>
              <a:r>
                <a:rPr dirty="0" err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aes</a:t>
              </a:r>
              <a:r>
                <a:rPr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(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x = 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displ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, y = 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hwy</a:t>
              </a:r>
              <a:r>
                <a:rPr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))</a:t>
              </a:r>
            </a:p>
          </p:txBody>
        </p:sp>
      </p:grpSp>
      <p:grpSp>
        <p:nvGrpSpPr>
          <p:cNvPr id="192" name="Group"/>
          <p:cNvGrpSpPr/>
          <p:nvPr/>
        </p:nvGrpSpPr>
        <p:grpSpPr>
          <a:xfrm>
            <a:off x="1200604" y="676603"/>
            <a:ext cx="21982792" cy="5940481"/>
            <a:chOff x="0" y="0"/>
            <a:chExt cx="21982791" cy="5940479"/>
          </a:xfrm>
        </p:grpSpPr>
        <p:sp>
          <p:nvSpPr>
            <p:cNvPr id="188" name="A template"/>
            <p:cNvSpPr txBox="1"/>
            <p:nvPr/>
          </p:nvSpPr>
          <p:spPr>
            <a:xfrm>
              <a:off x="2807148" y="0"/>
              <a:ext cx="16368496" cy="23968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>
              <a:lvl1pPr>
                <a:defRPr sz="10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A template</a:t>
              </a:r>
            </a:p>
          </p:txBody>
        </p:sp>
        <p:grpSp>
          <p:nvGrpSpPr>
            <p:cNvPr id="191" name="Group"/>
            <p:cNvGrpSpPr/>
            <p:nvPr/>
          </p:nvGrpSpPr>
          <p:grpSpPr>
            <a:xfrm>
              <a:off x="0" y="2828596"/>
              <a:ext cx="21982792" cy="3111884"/>
              <a:chOff x="0" y="0"/>
              <a:chExt cx="21982791" cy="3111883"/>
            </a:xfrm>
          </p:grpSpPr>
          <p:sp>
            <p:nvSpPr>
              <p:cNvPr id="189" name="Rectangle"/>
              <p:cNvSpPr/>
              <p:nvPr/>
            </p:nvSpPr>
            <p:spPr>
              <a:xfrm>
                <a:off x="0" y="0"/>
                <a:ext cx="21982792" cy="3111884"/>
              </a:xfrm>
              <a:prstGeom prst="rect">
                <a:avLst/>
              </a:prstGeom>
              <a:solidFill>
                <a:srgbClr val="F0F2F4"/>
              </a:soli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90" name="ggplot(data = &lt;DATA&gt;) +…"/>
              <p:cNvSpPr txBox="1"/>
              <p:nvPr/>
            </p:nvSpPr>
            <p:spPr>
              <a:xfrm>
                <a:off x="186254" y="319883"/>
                <a:ext cx="21610282" cy="266871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t">
                <a:normAutofit/>
              </a:bodyPr>
              <a:lstStyle/>
              <a:p>
                <a:pPr algn="l">
                  <a:spcBef>
                    <a:spcPts val="1500"/>
                  </a:spcBef>
                  <a:defRPr sz="6000">
                    <a:latin typeface="Monaco"/>
                    <a:ea typeface="Monaco"/>
                    <a:cs typeface="Monaco"/>
                    <a:sym typeface="Monaco"/>
                  </a:defRPr>
                </a:pPr>
                <a:r>
                  <a:rPr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ggplot</a:t>
                </a:r>
                <a:r>
                  <a:rPr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(data = </a:t>
                </a:r>
                <a:r>
                  <a:rPr dirty="0">
                    <a:solidFill>
                      <a:schemeClr val="accent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&lt;DATA&gt;</a:t>
                </a:r>
                <a:r>
                  <a:rPr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) +</a:t>
                </a:r>
              </a:p>
              <a:p>
                <a:pPr algn="l">
                  <a:spcBef>
                    <a:spcPts val="1500"/>
                  </a:spcBef>
                  <a:defRPr sz="6000">
                    <a:latin typeface="Monaco"/>
                    <a:ea typeface="Monaco"/>
                    <a:cs typeface="Monaco"/>
                    <a:sym typeface="Monaco"/>
                  </a:defRPr>
                </a:pPr>
                <a:r>
                  <a:rPr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 </a:t>
                </a:r>
                <a:r>
                  <a:rPr dirty="0">
                    <a:solidFill>
                      <a:schemeClr val="accent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&lt;GEOM_FUNCTION&gt;</a:t>
                </a:r>
                <a:r>
                  <a:rPr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(mapping = </a:t>
                </a:r>
                <a:r>
                  <a:rPr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aes</a:t>
                </a:r>
                <a:r>
                  <a:rPr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(</a:t>
                </a:r>
                <a:r>
                  <a:rPr dirty="0">
                    <a:solidFill>
                      <a:schemeClr val="accent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&lt;MAPPINGS&gt;</a:t>
                </a:r>
                <a:r>
                  <a:rPr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))</a:t>
                </a:r>
              </a:p>
            </p:txBody>
          </p:sp>
        </p:grp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-1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00242 0.136877" pathEditMode="relative">
                                      <p:cBhvr>
                                        <p:cTn id="6" dur="499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499"/>
                            </p:stCondLst>
                            <p:childTnLst>
                              <p:par>
                                <p:cTn id="8" presetID="9" presetClass="entr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199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2" grpId="2" animBg="1" advAuto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gplot2-hex.png" descr="ggplot2-h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19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96" name="Square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grpSp>
        <p:nvGrpSpPr>
          <p:cNvPr id="201" name="Group"/>
          <p:cNvGrpSpPr/>
          <p:nvPr/>
        </p:nvGrpSpPr>
        <p:grpSpPr>
          <a:xfrm>
            <a:off x="1200604" y="676603"/>
            <a:ext cx="21982792" cy="5940481"/>
            <a:chOff x="0" y="0"/>
            <a:chExt cx="21982791" cy="5940479"/>
          </a:xfrm>
        </p:grpSpPr>
        <p:sp>
          <p:nvSpPr>
            <p:cNvPr id="197" name="A template"/>
            <p:cNvSpPr txBox="1"/>
            <p:nvPr/>
          </p:nvSpPr>
          <p:spPr>
            <a:xfrm>
              <a:off x="2807148" y="0"/>
              <a:ext cx="16368496" cy="23968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>
              <a:lvl1pPr>
                <a:defRPr sz="10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A template</a:t>
              </a:r>
            </a:p>
          </p:txBody>
        </p:sp>
        <p:grpSp>
          <p:nvGrpSpPr>
            <p:cNvPr id="200" name="Group"/>
            <p:cNvGrpSpPr/>
            <p:nvPr/>
          </p:nvGrpSpPr>
          <p:grpSpPr>
            <a:xfrm>
              <a:off x="0" y="2828596"/>
              <a:ext cx="21982792" cy="3111884"/>
              <a:chOff x="0" y="0"/>
              <a:chExt cx="21982791" cy="3111883"/>
            </a:xfrm>
          </p:grpSpPr>
          <p:sp>
            <p:nvSpPr>
              <p:cNvPr id="198" name="Rectangle"/>
              <p:cNvSpPr/>
              <p:nvPr/>
            </p:nvSpPr>
            <p:spPr>
              <a:xfrm>
                <a:off x="0" y="0"/>
                <a:ext cx="21982792" cy="3111884"/>
              </a:xfrm>
              <a:prstGeom prst="rect">
                <a:avLst/>
              </a:prstGeom>
              <a:solidFill>
                <a:srgbClr val="F0F2F4"/>
              </a:soli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99" name="ggplot(data = &lt;DATA&gt;) +…"/>
              <p:cNvSpPr txBox="1"/>
              <p:nvPr/>
            </p:nvSpPr>
            <p:spPr>
              <a:xfrm>
                <a:off x="186254" y="319883"/>
                <a:ext cx="21610282" cy="266871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t">
                <a:normAutofit/>
              </a:bodyPr>
              <a:lstStyle/>
              <a:p>
                <a:pPr algn="l">
                  <a:spcBef>
                    <a:spcPts val="1500"/>
                  </a:spcBef>
                  <a:defRPr sz="6000">
                    <a:latin typeface="Monaco"/>
                    <a:ea typeface="Monaco"/>
                    <a:cs typeface="Monaco"/>
                    <a:sym typeface="Monaco"/>
                  </a:defRPr>
                </a:pPr>
                <a:r>
                  <a:rPr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ggplot</a:t>
                </a:r>
                <a:r>
                  <a:rPr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(data = </a:t>
                </a:r>
                <a:r>
                  <a:rPr dirty="0">
                    <a:solidFill>
                      <a:schemeClr val="accent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&lt;DATA&gt;</a:t>
                </a:r>
                <a:r>
                  <a:rPr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) +</a:t>
                </a:r>
              </a:p>
              <a:p>
                <a:pPr algn="l">
                  <a:spcBef>
                    <a:spcPts val="1500"/>
                  </a:spcBef>
                  <a:defRPr sz="6000">
                    <a:latin typeface="Monaco"/>
                    <a:ea typeface="Monaco"/>
                    <a:cs typeface="Monaco"/>
                    <a:sym typeface="Monaco"/>
                  </a:defRPr>
                </a:pPr>
                <a:r>
                  <a:rPr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 </a:t>
                </a:r>
                <a:r>
                  <a:rPr dirty="0">
                    <a:solidFill>
                      <a:schemeClr val="accent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&lt;GEOM_FUNCTION&gt;</a:t>
                </a:r>
                <a:r>
                  <a:rPr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(mapping = </a:t>
                </a:r>
                <a:r>
                  <a:rPr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aes</a:t>
                </a:r>
                <a:r>
                  <a:rPr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(</a:t>
                </a:r>
                <a:r>
                  <a:rPr dirty="0">
                    <a:solidFill>
                      <a:schemeClr val="accent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&lt;MAPPINGS&gt;</a:t>
                </a:r>
                <a:r>
                  <a:rPr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))</a:t>
                </a:r>
              </a:p>
            </p:txBody>
          </p:sp>
        </p:grpSp>
      </p:grp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78AAD6"/>
            </a:gs>
            <a:gs pos="51575">
              <a:srgbClr val="78AAD6"/>
            </a:gs>
            <a:gs pos="100000">
              <a:srgbClr val="5C92C0"/>
            </a:gs>
            <a:gs pos="100000">
              <a:srgbClr val="407AAA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Mappings"/>
          <p:cNvSpPr txBox="1">
            <a:spLocks noGrp="1"/>
          </p:cNvSpPr>
          <p:nvPr>
            <p:ph type="title"/>
          </p:nvPr>
        </p:nvSpPr>
        <p:spPr>
          <a:xfrm>
            <a:off x="831199" y="2868977"/>
            <a:ext cx="22721602" cy="7978046"/>
          </a:xfrm>
          <a:prstGeom prst="rect">
            <a:avLst/>
          </a:prstGeom>
        </p:spPr>
        <p:txBody>
          <a:bodyPr/>
          <a:lstStyle>
            <a:lvl1pPr>
              <a:defRPr sz="20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Mappings</a:t>
            </a:r>
          </a:p>
        </p:txBody>
      </p:sp>
      <p:pic>
        <p:nvPicPr>
          <p:cNvPr id="204" name="image2.png" descr="image2.png"/>
          <p:cNvPicPr>
            <a:picLocks noChangeAspect="1"/>
          </p:cNvPicPr>
          <p:nvPr/>
        </p:nvPicPr>
        <p:blipFill>
          <a:blip r:embed="rId2">
            <a:alphaModFix amt="5000"/>
            <a:extLst/>
          </a:blip>
          <a:stretch>
            <a:fillRect/>
          </a:stretch>
        </p:blipFill>
        <p:spPr>
          <a:xfrm>
            <a:off x="17445533" y="7107732"/>
            <a:ext cx="7624268" cy="76242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gplot2-hex.png" descr="ggplot2-h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20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pic>
        <p:nvPicPr>
          <p:cNvPr id="210" name="plot2.png" descr="plot2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443560" y="1052952"/>
            <a:ext cx="13496880" cy="10594096"/>
          </a:xfrm>
          <a:prstGeom prst="rect">
            <a:avLst/>
          </a:prstGeom>
          <a:ln w="12700">
            <a:miter lim="400000"/>
          </a:ln>
        </p:spPr>
      </p:pic>
      <p:sp>
        <p:nvSpPr>
          <p:cNvPr id="211" name="ggplot(data = mpg) +…"/>
          <p:cNvSpPr txBox="1"/>
          <p:nvPr/>
        </p:nvSpPr>
        <p:spPr>
          <a:xfrm>
            <a:off x="2920862" y="11414611"/>
            <a:ext cx="18542277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(data = mpg) +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geom_point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(mapping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(x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displ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y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hwy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</p:txBody>
      </p:sp>
      <p:sp>
        <p:nvSpPr>
          <p:cNvPr id="212" name="Line"/>
          <p:cNvSpPr/>
          <p:nvPr/>
        </p:nvSpPr>
        <p:spPr>
          <a:xfrm flipH="1" flipV="1">
            <a:off x="3970882" y="2759961"/>
            <a:ext cx="14234049" cy="9012333"/>
          </a:xfrm>
          <a:prstGeom prst="line">
            <a:avLst/>
          </a:prstGeom>
          <a:ln w="635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13" name="Oval"/>
          <p:cNvSpPr/>
          <p:nvPr/>
        </p:nvSpPr>
        <p:spPr>
          <a:xfrm>
            <a:off x="13755151" y="5730473"/>
            <a:ext cx="5348222" cy="2255054"/>
          </a:xfrm>
          <a:prstGeom prst="ellips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14" name="Why do these cars get better mileage?"/>
          <p:cNvSpPr/>
          <p:nvPr/>
        </p:nvSpPr>
        <p:spPr>
          <a:xfrm>
            <a:off x="13961425" y="2851667"/>
            <a:ext cx="4935673" cy="25185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5692"/>
                </a:moveTo>
                <a:lnTo>
                  <a:pt x="0" y="5908"/>
                </a:lnTo>
                <a:cubicBezTo>
                  <a:pt x="0" y="2645"/>
                  <a:pt x="1350" y="0"/>
                  <a:pt x="3015" y="0"/>
                </a:cubicBezTo>
                <a:lnTo>
                  <a:pt x="18585" y="0"/>
                </a:lnTo>
                <a:cubicBezTo>
                  <a:pt x="20250" y="0"/>
                  <a:pt x="21600" y="2645"/>
                  <a:pt x="21600" y="5908"/>
                </a:cubicBezTo>
                <a:lnTo>
                  <a:pt x="21600" y="15692"/>
                </a:lnTo>
                <a:cubicBezTo>
                  <a:pt x="21600" y="18955"/>
                  <a:pt x="20250" y="21600"/>
                  <a:pt x="18585" y="21600"/>
                </a:cubicBezTo>
                <a:lnTo>
                  <a:pt x="3015" y="21600"/>
                </a:lnTo>
                <a:cubicBezTo>
                  <a:pt x="1350" y="21600"/>
                  <a:pt x="0" y="18955"/>
                  <a:pt x="0" y="15692"/>
                </a:cubicBezTo>
                <a:close/>
              </a:path>
            </a:pathLst>
          </a:custGeom>
          <a:solidFill>
            <a:schemeClr val="accent1">
              <a:alpha val="64384"/>
            </a:schemeClr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defRPr sz="47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Why do these cars get better mileage?</a:t>
            </a:r>
          </a:p>
        </p:txBody>
      </p:sp>
      <p:sp>
        <p:nvSpPr>
          <p:cNvPr id="215" name="How can we test the theory?"/>
          <p:cNvSpPr/>
          <p:nvPr/>
        </p:nvSpPr>
        <p:spPr>
          <a:xfrm>
            <a:off x="13959112" y="577173"/>
            <a:ext cx="4940301" cy="21705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4775"/>
                </a:moveTo>
                <a:lnTo>
                  <a:pt x="0" y="6825"/>
                </a:lnTo>
                <a:cubicBezTo>
                  <a:pt x="0" y="3056"/>
                  <a:pt x="1342" y="0"/>
                  <a:pt x="2998" y="0"/>
                </a:cubicBezTo>
                <a:lnTo>
                  <a:pt x="18602" y="0"/>
                </a:lnTo>
                <a:cubicBezTo>
                  <a:pt x="20258" y="0"/>
                  <a:pt x="21600" y="3056"/>
                  <a:pt x="21600" y="6825"/>
                </a:cubicBezTo>
                <a:lnTo>
                  <a:pt x="21600" y="14775"/>
                </a:lnTo>
                <a:cubicBezTo>
                  <a:pt x="21600" y="18544"/>
                  <a:pt x="20258" y="21600"/>
                  <a:pt x="18602" y="21600"/>
                </a:cubicBezTo>
                <a:lnTo>
                  <a:pt x="2998" y="21600"/>
                </a:lnTo>
                <a:cubicBezTo>
                  <a:pt x="1342" y="21600"/>
                  <a:pt x="0" y="18544"/>
                  <a:pt x="0" y="14775"/>
                </a:cubicBezTo>
                <a:close/>
              </a:path>
            </a:pathLst>
          </a:custGeom>
          <a:solidFill>
            <a:srgbClr val="A0C283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defRPr sz="47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rPr dirty="0"/>
              <a:t>How can we test the theory?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3" grpId="1" animBg="1" advAuto="0"/>
      <p:bldP spid="214" grpId="2" animBg="1" advAuto="0"/>
      <p:bldP spid="215" grpId="3" animBg="1" advAuto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ggplot2-hex.png" descr="ggplot2-h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21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219" name="Aesthetics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Aesthetics</a:t>
            </a:r>
          </a:p>
        </p:txBody>
      </p:sp>
      <p:pic>
        <p:nvPicPr>
          <p:cNvPr id="220" name="point.pdf" descr="point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601640" y="5239571"/>
            <a:ext cx="4464845" cy="4950495"/>
          </a:xfrm>
          <a:prstGeom prst="rect">
            <a:avLst/>
          </a:prstGeom>
          <a:ln w="12700">
            <a:miter lim="400000"/>
          </a:ln>
        </p:spPr>
      </p:pic>
      <p:pic>
        <p:nvPicPr>
          <p:cNvPr id="221" name="size.pdf" descr="size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852171" y="5239571"/>
            <a:ext cx="4464845" cy="4950495"/>
          </a:xfrm>
          <a:prstGeom prst="rect">
            <a:avLst/>
          </a:prstGeom>
          <a:ln w="12700">
            <a:miter lim="400000"/>
          </a:ln>
        </p:spPr>
      </p:pic>
      <p:pic>
        <p:nvPicPr>
          <p:cNvPr id="222" name="shape.pdf" descr="shape.pd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2066984" y="5239571"/>
            <a:ext cx="4464845" cy="4950495"/>
          </a:xfrm>
          <a:prstGeom prst="rect">
            <a:avLst/>
          </a:prstGeom>
          <a:ln w="12700">
            <a:miter lim="400000"/>
          </a:ln>
        </p:spPr>
      </p:pic>
      <p:pic>
        <p:nvPicPr>
          <p:cNvPr id="223" name="color.pdf" descr="color.pdf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6317515" y="5239571"/>
            <a:ext cx="4464845" cy="495049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ggplot2-hex.png" descr="ggplot2-h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22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227" name="Visual Space"/>
          <p:cNvSpPr txBox="1"/>
          <p:nvPr/>
        </p:nvSpPr>
        <p:spPr>
          <a:xfrm>
            <a:off x="6178356" y="2944324"/>
            <a:ext cx="5557679" cy="13995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numCol="1" anchor="ctr">
            <a:normAutofit/>
          </a:bodyPr>
          <a:lstStyle>
            <a:lvl1pPr>
              <a:defRPr sz="6800" b="1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Visual Space</a:t>
            </a:r>
          </a:p>
        </p:txBody>
      </p:sp>
      <p:sp>
        <p:nvSpPr>
          <p:cNvPr id="228" name="Red…"/>
          <p:cNvSpPr txBox="1"/>
          <p:nvPr/>
        </p:nvSpPr>
        <p:spPr>
          <a:xfrm>
            <a:off x="7919364" y="5445575"/>
            <a:ext cx="2075661" cy="53304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numCol="1" anchor="t">
            <a:noAutofit/>
          </a:bodyPr>
          <a:lstStyle/>
          <a:p>
            <a:pPr algn="l">
              <a:lnSpc>
                <a:spcPct val="90000"/>
              </a:lnSpc>
              <a:defRPr sz="5000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Red</a:t>
            </a:r>
          </a:p>
          <a:p>
            <a:pPr algn="l">
              <a:lnSpc>
                <a:spcPct val="90000"/>
              </a:lnSpc>
              <a:defRPr sz="5000">
                <a:solidFill>
                  <a:schemeClr val="accent3">
                    <a:hueOff val="-546624"/>
                    <a:satOff val="7767"/>
                    <a:lumOff val="-14512"/>
                  </a:schemeClr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Brown</a:t>
            </a:r>
          </a:p>
          <a:p>
            <a:pPr algn="l">
              <a:lnSpc>
                <a:spcPct val="90000"/>
              </a:lnSpc>
              <a:defRPr sz="5000">
                <a:solidFill>
                  <a:schemeClr val="accen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Green</a:t>
            </a:r>
          </a:p>
          <a:p>
            <a:pPr algn="l">
              <a:lnSpc>
                <a:spcPct val="90000"/>
              </a:lnSpc>
              <a:defRPr sz="5000">
                <a:solidFill>
                  <a:srgbClr val="00D2A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Aqua</a:t>
            </a:r>
          </a:p>
          <a:p>
            <a:pPr algn="l">
              <a:lnSpc>
                <a:spcPct val="90000"/>
              </a:lnSpc>
              <a:defRPr sz="5000">
                <a:solidFill>
                  <a:schemeClr val="accent1">
                    <a:satOff val="-3355"/>
                    <a:lumOff val="26614"/>
                  </a:schemeClr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Blue</a:t>
            </a:r>
          </a:p>
          <a:p>
            <a:pPr algn="l">
              <a:lnSpc>
                <a:spcPct val="90000"/>
              </a:lnSpc>
              <a:defRPr sz="5000">
                <a:solidFill>
                  <a:srgbClr val="AB82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Violet</a:t>
            </a:r>
          </a:p>
          <a:p>
            <a:pPr algn="l">
              <a:lnSpc>
                <a:spcPct val="90000"/>
              </a:lnSpc>
              <a:defRPr sz="5000">
                <a:solidFill>
                  <a:srgbClr val="FF2F9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Pink</a:t>
            </a:r>
          </a:p>
        </p:txBody>
      </p:sp>
      <p:sp>
        <p:nvSpPr>
          <p:cNvPr id="229" name="Group"/>
          <p:cNvSpPr txBox="1"/>
          <p:nvPr/>
        </p:nvSpPr>
        <p:spPr>
          <a:xfrm>
            <a:off x="14206268" y="5445575"/>
            <a:ext cx="3735053" cy="530610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numCol="1" anchor="t">
            <a:noAutofit/>
          </a:bodyPr>
          <a:lstStyle/>
          <a:p>
            <a:pPr algn="l">
              <a:lnSpc>
                <a:spcPct val="90000"/>
              </a:lnSpc>
              <a:defRPr sz="5000">
                <a:solidFill>
                  <a:srgbClr val="A6AAA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2seater</a:t>
            </a:r>
          </a:p>
          <a:p>
            <a:pPr algn="l">
              <a:lnSpc>
                <a:spcPct val="90000"/>
              </a:lnSpc>
              <a:defRPr sz="5000">
                <a:solidFill>
                  <a:srgbClr val="A6AAA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compact</a:t>
            </a:r>
          </a:p>
          <a:p>
            <a:pPr algn="l">
              <a:lnSpc>
                <a:spcPct val="90000"/>
              </a:lnSpc>
              <a:defRPr sz="5000">
                <a:solidFill>
                  <a:srgbClr val="A6AAA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midsize</a:t>
            </a:r>
          </a:p>
          <a:p>
            <a:pPr algn="l">
              <a:lnSpc>
                <a:spcPct val="90000"/>
              </a:lnSpc>
              <a:defRPr sz="5000">
                <a:solidFill>
                  <a:srgbClr val="A6AAA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minivan</a:t>
            </a:r>
          </a:p>
          <a:p>
            <a:pPr algn="l">
              <a:lnSpc>
                <a:spcPct val="90000"/>
              </a:lnSpc>
              <a:defRPr sz="5000">
                <a:solidFill>
                  <a:srgbClr val="A6AAA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pickup</a:t>
            </a:r>
          </a:p>
          <a:p>
            <a:pPr algn="l">
              <a:lnSpc>
                <a:spcPct val="90000"/>
              </a:lnSpc>
              <a:defRPr sz="5000">
                <a:solidFill>
                  <a:srgbClr val="A6AAA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subcompact</a:t>
            </a:r>
          </a:p>
          <a:p>
            <a:pPr algn="l">
              <a:lnSpc>
                <a:spcPct val="90000"/>
              </a:lnSpc>
              <a:defRPr sz="5000">
                <a:solidFill>
                  <a:srgbClr val="A6AAA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suv</a:t>
            </a:r>
          </a:p>
        </p:txBody>
      </p:sp>
      <p:sp>
        <p:nvSpPr>
          <p:cNvPr id="230" name="Data Space"/>
          <p:cNvSpPr txBox="1"/>
          <p:nvPr/>
        </p:nvSpPr>
        <p:spPr>
          <a:xfrm>
            <a:off x="12647966" y="2940013"/>
            <a:ext cx="5557679" cy="139956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numCol="1" anchor="ctr">
            <a:normAutofit/>
          </a:bodyPr>
          <a:lstStyle>
            <a:lvl1pPr>
              <a:defRPr sz="6800" b="1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Data Space</a:t>
            </a:r>
          </a:p>
        </p:txBody>
      </p:sp>
      <p:sp>
        <p:nvSpPr>
          <p:cNvPr id="231" name="Double Arrow"/>
          <p:cNvSpPr/>
          <p:nvPr/>
        </p:nvSpPr>
        <p:spPr>
          <a:xfrm>
            <a:off x="10177733" y="5687683"/>
            <a:ext cx="3598588" cy="198161"/>
          </a:xfrm>
          <a:prstGeom prst="leftRightArrow">
            <a:avLst>
              <a:gd name="adj1" fmla="val 14334"/>
              <a:gd name="adj2" fmla="val 102808"/>
            </a:avLst>
          </a:prstGeom>
          <a:solidFill>
            <a:srgbClr val="000000"/>
          </a:solidFill>
          <a:ln w="12700" cap="flat">
            <a:noFill/>
            <a:miter lim="400000"/>
          </a:ln>
          <a:effectLst/>
        </p:spPr>
        <p:txBody>
          <a:bodyPr wrap="square" lIns="71437" tIns="71437" rIns="71437" bIns="71437" numCol="1" anchor="ctr">
            <a:noAutofit/>
          </a:bodyPr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32" name="Double Arrow"/>
          <p:cNvSpPr/>
          <p:nvPr/>
        </p:nvSpPr>
        <p:spPr>
          <a:xfrm>
            <a:off x="10193288" y="6488055"/>
            <a:ext cx="3598588" cy="198162"/>
          </a:xfrm>
          <a:prstGeom prst="leftRightArrow">
            <a:avLst>
              <a:gd name="adj1" fmla="val 14334"/>
              <a:gd name="adj2" fmla="val 102808"/>
            </a:avLst>
          </a:prstGeom>
          <a:solidFill>
            <a:srgbClr val="000000"/>
          </a:solidFill>
          <a:ln w="12700" cap="flat">
            <a:noFill/>
            <a:miter lim="400000"/>
          </a:ln>
          <a:effectLst/>
        </p:spPr>
        <p:txBody>
          <a:bodyPr wrap="square" lIns="71437" tIns="71437" rIns="71437" bIns="71437" numCol="1" anchor="ctr">
            <a:noAutofit/>
          </a:bodyPr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33" name="Double Arrow"/>
          <p:cNvSpPr/>
          <p:nvPr/>
        </p:nvSpPr>
        <p:spPr>
          <a:xfrm>
            <a:off x="10193288" y="7156310"/>
            <a:ext cx="3598588" cy="198161"/>
          </a:xfrm>
          <a:prstGeom prst="leftRightArrow">
            <a:avLst>
              <a:gd name="adj1" fmla="val 14334"/>
              <a:gd name="adj2" fmla="val 102808"/>
            </a:avLst>
          </a:prstGeom>
          <a:solidFill>
            <a:srgbClr val="000000"/>
          </a:solidFill>
          <a:ln w="12700" cap="flat">
            <a:noFill/>
            <a:miter lim="400000"/>
          </a:ln>
          <a:effectLst/>
        </p:spPr>
        <p:txBody>
          <a:bodyPr wrap="square" lIns="71437" tIns="71437" rIns="71437" bIns="71437" numCol="1" anchor="ctr">
            <a:noAutofit/>
          </a:bodyPr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34" name="Double Arrow"/>
          <p:cNvSpPr/>
          <p:nvPr/>
        </p:nvSpPr>
        <p:spPr>
          <a:xfrm>
            <a:off x="10193289" y="7880052"/>
            <a:ext cx="3598587" cy="198162"/>
          </a:xfrm>
          <a:prstGeom prst="leftRightArrow">
            <a:avLst>
              <a:gd name="adj1" fmla="val 14334"/>
              <a:gd name="adj2" fmla="val 102808"/>
            </a:avLst>
          </a:prstGeom>
          <a:solidFill>
            <a:srgbClr val="000000"/>
          </a:solidFill>
          <a:ln w="12700" cap="flat">
            <a:noFill/>
            <a:miter lim="400000"/>
          </a:ln>
          <a:effectLst/>
        </p:spPr>
        <p:txBody>
          <a:bodyPr wrap="square" lIns="71437" tIns="71437" rIns="71437" bIns="71437" numCol="1" anchor="ctr">
            <a:noAutofit/>
          </a:bodyPr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35" name="Double Arrow"/>
          <p:cNvSpPr/>
          <p:nvPr/>
        </p:nvSpPr>
        <p:spPr>
          <a:xfrm>
            <a:off x="10193289" y="8542021"/>
            <a:ext cx="3598587" cy="198162"/>
          </a:xfrm>
          <a:prstGeom prst="leftRightArrow">
            <a:avLst>
              <a:gd name="adj1" fmla="val 14334"/>
              <a:gd name="adj2" fmla="val 102808"/>
            </a:avLst>
          </a:prstGeom>
          <a:solidFill>
            <a:srgbClr val="000000"/>
          </a:solidFill>
          <a:ln w="12700" cap="flat">
            <a:noFill/>
            <a:miter lim="400000"/>
          </a:ln>
          <a:effectLst/>
        </p:spPr>
        <p:txBody>
          <a:bodyPr wrap="square" lIns="71437" tIns="71437" rIns="71437" bIns="71437" numCol="1" anchor="ctr">
            <a:noAutofit/>
          </a:bodyPr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36" name="Double Arrow"/>
          <p:cNvSpPr/>
          <p:nvPr/>
        </p:nvSpPr>
        <p:spPr>
          <a:xfrm>
            <a:off x="10193288" y="9863945"/>
            <a:ext cx="3598588" cy="198161"/>
          </a:xfrm>
          <a:prstGeom prst="leftRightArrow">
            <a:avLst>
              <a:gd name="adj1" fmla="val 14334"/>
              <a:gd name="adj2" fmla="val 102808"/>
            </a:avLst>
          </a:prstGeom>
          <a:solidFill>
            <a:srgbClr val="000000"/>
          </a:solidFill>
          <a:ln w="12700" cap="flat">
            <a:noFill/>
            <a:miter lim="400000"/>
          </a:ln>
          <a:effectLst/>
        </p:spPr>
        <p:txBody>
          <a:bodyPr wrap="square" lIns="71437" tIns="71437" rIns="71437" bIns="71437" numCol="1" anchor="ctr">
            <a:noAutofit/>
          </a:bodyPr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37" name="Double Arrow"/>
          <p:cNvSpPr/>
          <p:nvPr/>
        </p:nvSpPr>
        <p:spPr>
          <a:xfrm>
            <a:off x="10193288" y="9202983"/>
            <a:ext cx="3598588" cy="198162"/>
          </a:xfrm>
          <a:prstGeom prst="leftRightArrow">
            <a:avLst>
              <a:gd name="adj1" fmla="val 14334"/>
              <a:gd name="adj2" fmla="val 102808"/>
            </a:avLst>
          </a:prstGeom>
          <a:solidFill>
            <a:srgbClr val="000000"/>
          </a:solidFill>
          <a:ln w="12700" cap="flat">
            <a:noFill/>
            <a:miter lim="400000"/>
          </a:ln>
          <a:effectLst/>
        </p:spPr>
        <p:txBody>
          <a:bodyPr wrap="square" lIns="71437" tIns="71437" rIns="71437" bIns="71437" numCol="1" anchor="ctr">
            <a:noAutofit/>
          </a:bodyPr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38" name="color"/>
          <p:cNvSpPr txBox="1"/>
          <p:nvPr/>
        </p:nvSpPr>
        <p:spPr>
          <a:xfrm>
            <a:off x="7919364" y="4090123"/>
            <a:ext cx="3022603" cy="139956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numCol="1" anchor="ctr">
            <a:normAutofit/>
          </a:bodyPr>
          <a:lstStyle>
            <a:lvl1pPr algn="l">
              <a:defRPr sz="68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color</a:t>
            </a:r>
          </a:p>
        </p:txBody>
      </p:sp>
      <p:sp>
        <p:nvSpPr>
          <p:cNvPr id="239" name="class"/>
          <p:cNvSpPr txBox="1"/>
          <p:nvPr/>
        </p:nvSpPr>
        <p:spPr>
          <a:xfrm>
            <a:off x="14206268" y="4090123"/>
            <a:ext cx="3022602" cy="139956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numCol="1" anchor="ctr">
            <a:normAutofit/>
          </a:bodyPr>
          <a:lstStyle>
            <a:lvl1pPr algn="l">
              <a:defRPr sz="68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class</a:t>
            </a:r>
          </a:p>
        </p:txBody>
      </p:sp>
      <p:sp>
        <p:nvSpPr>
          <p:cNvPr id="240" name="Double Arrow"/>
          <p:cNvSpPr/>
          <p:nvPr/>
        </p:nvSpPr>
        <p:spPr>
          <a:xfrm>
            <a:off x="10193289" y="4690825"/>
            <a:ext cx="3598587" cy="198162"/>
          </a:xfrm>
          <a:prstGeom prst="leftRightArrow">
            <a:avLst>
              <a:gd name="adj1" fmla="val 14334"/>
              <a:gd name="adj2" fmla="val 102808"/>
            </a:avLst>
          </a:prstGeom>
          <a:solidFill>
            <a:srgbClr val="000000"/>
          </a:solidFill>
          <a:ln w="12700" cap="flat">
            <a:noFill/>
            <a:miter lim="400000"/>
          </a:ln>
          <a:effectLst/>
        </p:spPr>
        <p:txBody>
          <a:bodyPr wrap="square" lIns="71437" tIns="71437" rIns="71437" bIns="71437" numCol="1" anchor="ctr">
            <a:noAutofit/>
          </a:bodyPr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gplot2-hex.png" descr="ggplot2-h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24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245" name="Aesthetics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Aesthetics</a:t>
            </a:r>
          </a:p>
        </p:txBody>
      </p:sp>
      <p:sp>
        <p:nvSpPr>
          <p:cNvPr id="246" name="Rectangle"/>
          <p:cNvSpPr/>
          <p:nvPr/>
        </p:nvSpPr>
        <p:spPr>
          <a:xfrm>
            <a:off x="351201" y="5195699"/>
            <a:ext cx="23506776" cy="436591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47" name="ggplot(mpg) + geom_point(aes(x = displ, y = hwy, color = class))"/>
          <p:cNvSpPr txBox="1"/>
          <p:nvPr/>
        </p:nvSpPr>
        <p:spPr>
          <a:xfrm>
            <a:off x="611197" y="5514876"/>
            <a:ext cx="23427951" cy="12289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(mpg) +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geom_point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(x =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displ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y =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hwy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color = class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</p:txBody>
      </p:sp>
      <p:sp>
        <p:nvSpPr>
          <p:cNvPr id="248" name="ggplot(mpg) + geom_point(aes(x = displ, y = hwy, size = class))…"/>
          <p:cNvSpPr txBox="1"/>
          <p:nvPr/>
        </p:nvSpPr>
        <p:spPr>
          <a:xfrm>
            <a:off x="606514" y="6442508"/>
            <a:ext cx="23427951" cy="30872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ggplot(mpg) + geom_point(aes(x = displ, y = hwy, </a:t>
            </a:r>
            <a:r>
              <a:rPr>
                <a:latin typeface="Courier New" panose="02070309020205020404" pitchFamily="49" charset="0"/>
                <a:cs typeface="Courier New" panose="02070309020205020404" pitchFamily="49" charset="0"/>
              </a:rPr>
              <a:t>size = class</a:t>
            </a:r>
            <a:r>
              <a:rPr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endParaRPr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ggplot(mpg) + geom_point(aes(x = displ, y = hwy, </a:t>
            </a:r>
            <a:r>
              <a:rPr>
                <a:latin typeface="Courier New" panose="02070309020205020404" pitchFamily="49" charset="0"/>
                <a:cs typeface="Courier New" panose="02070309020205020404" pitchFamily="49" charset="0"/>
              </a:rPr>
              <a:t>shape = class</a:t>
            </a:r>
            <a:r>
              <a:rPr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endParaRPr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ggplot(mpg) + geom_point(aes(x = displ, y = hwy, </a:t>
            </a:r>
            <a:r>
              <a:rPr>
                <a:latin typeface="Courier New" panose="02070309020205020404" pitchFamily="49" charset="0"/>
                <a:cs typeface="Courier New" panose="02070309020205020404" pitchFamily="49" charset="0"/>
              </a:rPr>
              <a:t>alpha = class</a:t>
            </a:r>
            <a:r>
              <a:rPr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C69EC4DE-6954-40F5-9E14-8092A1C4BC98}"/>
              </a:ext>
            </a:extLst>
          </p:cNvPr>
          <p:cNvSpPr/>
          <p:nvPr/>
        </p:nvSpPr>
        <p:spPr>
          <a:xfrm>
            <a:off x="16618226" y="2824950"/>
            <a:ext cx="3353595" cy="2066522"/>
          </a:xfrm>
          <a:prstGeom prst="wedgeRoundRectCallout">
            <a:avLst>
              <a:gd name="adj1" fmla="val 23623"/>
              <a:gd name="adj2" fmla="val 80776"/>
              <a:gd name="adj3" fmla="val 16667"/>
            </a:avLst>
          </a:prstGeom>
          <a:solidFill>
            <a:srgbClr val="5695CF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en-GB"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rPr>
              <a:t>aesthetic property</a:t>
            </a:r>
          </a:p>
        </p:txBody>
      </p:sp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5F69411E-D43C-43AE-89EB-6EBFC6EEABC3}"/>
              </a:ext>
            </a:extLst>
          </p:cNvPr>
          <p:cNvSpPr/>
          <p:nvPr/>
        </p:nvSpPr>
        <p:spPr>
          <a:xfrm>
            <a:off x="20156557" y="2859002"/>
            <a:ext cx="3701420" cy="1998418"/>
          </a:xfrm>
          <a:prstGeom prst="wedgeRoundRectCallout">
            <a:avLst>
              <a:gd name="adj1" fmla="val 18371"/>
              <a:gd name="adj2" fmla="val 85378"/>
              <a:gd name="adj3" fmla="val 16667"/>
            </a:avLst>
          </a:prstGeom>
          <a:solidFill>
            <a:srgbClr val="A0C283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Variable to map it to</a:t>
            </a: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plot3.png" descr="plot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445023" y="1054100"/>
            <a:ext cx="13493954" cy="10591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53" name="ggplot2-hex.png" descr="ggplot2-hex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25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255" name="ggplot(data = mpg) +…"/>
          <p:cNvSpPr txBox="1"/>
          <p:nvPr/>
        </p:nvSpPr>
        <p:spPr>
          <a:xfrm>
            <a:off x="1072993" y="11414611"/>
            <a:ext cx="2039014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496570">
              <a:spcBef>
                <a:spcPts val="1200"/>
              </a:spcBef>
              <a:defRPr sz="425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(data = mpg) +</a:t>
            </a:r>
          </a:p>
          <a:p>
            <a:pPr algn="l" defTabSz="496570">
              <a:spcBef>
                <a:spcPts val="1200"/>
              </a:spcBef>
              <a:defRPr sz="425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geom_point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(mapping =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(x =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displ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y =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hwy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color = class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</p:txBody>
      </p:sp>
      <p:sp>
        <p:nvSpPr>
          <p:cNvPr id="256" name="Legend added automatically"/>
          <p:cNvSpPr/>
          <p:nvPr/>
        </p:nvSpPr>
        <p:spPr>
          <a:xfrm>
            <a:off x="16573148" y="1024017"/>
            <a:ext cx="4935673" cy="25185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5692"/>
                </a:moveTo>
                <a:lnTo>
                  <a:pt x="0" y="5908"/>
                </a:lnTo>
                <a:cubicBezTo>
                  <a:pt x="0" y="2645"/>
                  <a:pt x="1350" y="0"/>
                  <a:pt x="3015" y="0"/>
                </a:cubicBezTo>
                <a:lnTo>
                  <a:pt x="18585" y="0"/>
                </a:lnTo>
                <a:cubicBezTo>
                  <a:pt x="20250" y="0"/>
                  <a:pt x="21600" y="2645"/>
                  <a:pt x="21600" y="5908"/>
                </a:cubicBezTo>
                <a:lnTo>
                  <a:pt x="21600" y="15692"/>
                </a:lnTo>
                <a:cubicBezTo>
                  <a:pt x="21600" y="18955"/>
                  <a:pt x="20250" y="21600"/>
                  <a:pt x="18585" y="21600"/>
                </a:cubicBezTo>
                <a:lnTo>
                  <a:pt x="3015" y="21600"/>
                </a:lnTo>
                <a:cubicBezTo>
                  <a:pt x="1350" y="21600"/>
                  <a:pt x="0" y="18955"/>
                  <a:pt x="0" y="15692"/>
                </a:cubicBezTo>
                <a:close/>
              </a:path>
            </a:pathLst>
          </a:custGeom>
          <a:solidFill>
            <a:schemeClr val="accent1">
              <a:alpha val="64384"/>
            </a:schemeClr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defRPr sz="47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Legend added automatically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pic>
        <p:nvPicPr>
          <p:cNvPr id="110" name="Group" descr="Group"/>
          <p:cNvPicPr>
            <a:picLocks noChangeAspect="1"/>
          </p:cNvPicPr>
          <p:nvPr/>
        </p:nvPicPr>
        <p:blipFill rotWithShape="1">
          <a:blip r:embed="rId3">
            <a:extLst/>
          </a:blip>
          <a:srcRect l="22395" r="22731" b="6357"/>
          <a:stretch/>
        </p:blipFill>
        <p:spPr>
          <a:xfrm>
            <a:off x="10124902" y="293740"/>
            <a:ext cx="13549745" cy="13006624"/>
          </a:xfrm>
          <a:prstGeom prst="rect">
            <a:avLst/>
          </a:prstGeom>
          <a:ln w="12700">
            <a:miter lim="400000"/>
          </a:ln>
        </p:spPr>
      </p:pic>
      <p:sp>
        <p:nvSpPr>
          <p:cNvPr id="111" name="Display by Adolfo A ́lvarez"/>
          <p:cNvSpPr txBox="1"/>
          <p:nvPr/>
        </p:nvSpPr>
        <p:spPr>
          <a:xfrm>
            <a:off x="11254298" y="12048637"/>
            <a:ext cx="2314893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21919" tIns="121919" rIns="121919" bIns="121919">
            <a:spAutoFit/>
          </a:bodyPr>
          <a:lstStyle/>
          <a:p>
            <a:pPr algn="l" defTabSz="1219200">
              <a:lnSpc>
                <a:spcPts val="4000"/>
              </a:lnSpc>
              <a:spcBef>
                <a:spcPts val="1200"/>
              </a:spcBef>
              <a:defRPr sz="15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Display by Adolfo A</a:t>
            </a:r>
            <a:r>
              <a:rPr baseline="33333" dirty="0"/>
              <a:t> ́</a:t>
            </a:r>
            <a:r>
              <a:rPr dirty="0" err="1"/>
              <a:t>lvarez</a:t>
            </a:r>
            <a:r>
              <a:rPr dirty="0"/>
              <a:t> </a:t>
            </a:r>
          </a:p>
        </p:txBody>
      </p:sp>
      <p:grpSp>
        <p:nvGrpSpPr>
          <p:cNvPr id="114" name="Group"/>
          <p:cNvGrpSpPr/>
          <p:nvPr/>
        </p:nvGrpSpPr>
        <p:grpSpPr>
          <a:xfrm>
            <a:off x="1836803" y="1284257"/>
            <a:ext cx="17507481" cy="8393305"/>
            <a:chOff x="0" y="0"/>
            <a:chExt cx="17507479" cy="8393303"/>
          </a:xfrm>
        </p:grpSpPr>
        <p:sp>
          <p:nvSpPr>
            <p:cNvPr id="112" name="Triangle"/>
            <p:cNvSpPr/>
            <p:nvPr/>
          </p:nvSpPr>
          <p:spPr>
            <a:xfrm>
              <a:off x="3642403" y="108785"/>
              <a:ext cx="13865077" cy="81574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" y="0"/>
                  </a:moveTo>
                  <a:lnTo>
                    <a:pt x="21600" y="14162"/>
                  </a:lnTo>
                  <a:lnTo>
                    <a:pt x="0" y="21600"/>
                  </a:lnTo>
                  <a:lnTo>
                    <a:pt x="2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A9A9A9"/>
                </a:gs>
                <a:gs pos="58948">
                  <a:srgbClr val="D4D4D4">
                    <a:alpha val="81499"/>
                  </a:srgbClr>
                </a:gs>
                <a:gs pos="100000">
                  <a:srgbClr val="FFFFFF">
                    <a:alpha val="62998"/>
                  </a:srgbClr>
                </a:gs>
              </a:gsLst>
              <a:path path="shape">
                <a:fillToRect l="-76" t="69737" r="100076" b="30262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pic>
          <p:nvPicPr>
            <p:cNvPr id="113" name="ggplot2-hex.png" descr="ggplot2-hex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7239521" cy="839330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gplot2-hex.png" descr="ggplot2-h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19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96" name="Square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grpSp>
        <p:nvGrpSpPr>
          <p:cNvPr id="201" name="Group"/>
          <p:cNvGrpSpPr/>
          <p:nvPr/>
        </p:nvGrpSpPr>
        <p:grpSpPr>
          <a:xfrm>
            <a:off x="1200604" y="676603"/>
            <a:ext cx="21982792" cy="5940481"/>
            <a:chOff x="0" y="0"/>
            <a:chExt cx="21982791" cy="5940479"/>
          </a:xfrm>
        </p:grpSpPr>
        <p:sp>
          <p:nvSpPr>
            <p:cNvPr id="197" name="A template"/>
            <p:cNvSpPr txBox="1"/>
            <p:nvPr/>
          </p:nvSpPr>
          <p:spPr>
            <a:xfrm>
              <a:off x="2807148" y="0"/>
              <a:ext cx="16368496" cy="23968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>
              <a:lvl1pPr>
                <a:defRPr sz="10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rPr lang="en-GB" b="1" dirty="0"/>
                <a:t>MKS Top tip</a:t>
              </a:r>
              <a:endParaRPr b="1" dirty="0"/>
            </a:p>
          </p:txBody>
        </p:sp>
        <p:grpSp>
          <p:nvGrpSpPr>
            <p:cNvPr id="200" name="Group"/>
            <p:cNvGrpSpPr/>
            <p:nvPr/>
          </p:nvGrpSpPr>
          <p:grpSpPr>
            <a:xfrm>
              <a:off x="0" y="2828596"/>
              <a:ext cx="21982792" cy="3111884"/>
              <a:chOff x="0" y="0"/>
              <a:chExt cx="21982791" cy="3111883"/>
            </a:xfrm>
          </p:grpSpPr>
          <p:sp>
            <p:nvSpPr>
              <p:cNvPr id="198" name="Rectangle"/>
              <p:cNvSpPr/>
              <p:nvPr/>
            </p:nvSpPr>
            <p:spPr>
              <a:xfrm>
                <a:off x="0" y="0"/>
                <a:ext cx="21982792" cy="3111884"/>
              </a:xfrm>
              <a:prstGeom prst="rect">
                <a:avLst/>
              </a:prstGeom>
              <a:solidFill>
                <a:srgbClr val="F0F2F4"/>
              </a:soli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99" name="ggplot(data = &lt;DATA&gt;) +…"/>
              <p:cNvSpPr txBox="1"/>
              <p:nvPr/>
            </p:nvSpPr>
            <p:spPr>
              <a:xfrm>
                <a:off x="186254" y="319883"/>
                <a:ext cx="21610282" cy="266871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t">
                <a:normAutofit/>
              </a:bodyPr>
              <a:lstStyle/>
              <a:p>
                <a:pPr algn="l">
                  <a:spcBef>
                    <a:spcPts val="1500"/>
                  </a:spcBef>
                  <a:defRPr sz="6000">
                    <a:latin typeface="Monaco"/>
                    <a:ea typeface="Monaco"/>
                    <a:cs typeface="Monaco"/>
                    <a:sym typeface="Monaco"/>
                  </a:defRPr>
                </a:pPr>
                <a:r>
                  <a:rPr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ggplot</a:t>
                </a:r>
                <a:r>
                  <a:rPr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(data = </a:t>
                </a:r>
                <a:r>
                  <a:rPr dirty="0">
                    <a:solidFill>
                      <a:schemeClr val="accent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&lt;DATA&gt;</a:t>
                </a:r>
                <a:r>
                  <a:rPr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) +</a:t>
                </a:r>
              </a:p>
              <a:p>
                <a:pPr algn="l">
                  <a:spcBef>
                    <a:spcPts val="1500"/>
                  </a:spcBef>
                  <a:defRPr sz="6000">
                    <a:latin typeface="Monaco"/>
                    <a:ea typeface="Monaco"/>
                    <a:cs typeface="Monaco"/>
                    <a:sym typeface="Monaco"/>
                  </a:defRPr>
                </a:pPr>
                <a:r>
                  <a:rPr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 </a:t>
                </a:r>
                <a:r>
                  <a:rPr dirty="0">
                    <a:solidFill>
                      <a:schemeClr val="accent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&lt;GEOM_FUNCTION&gt;</a:t>
                </a:r>
                <a:r>
                  <a:rPr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(mapping = </a:t>
                </a:r>
                <a:r>
                  <a:rPr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aes</a:t>
                </a:r>
                <a:r>
                  <a:rPr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(</a:t>
                </a:r>
                <a:r>
                  <a:rPr dirty="0">
                    <a:solidFill>
                      <a:schemeClr val="accent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&lt;MAPPINGS&gt;</a:t>
                </a:r>
                <a:r>
                  <a:rPr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))</a:t>
                </a:r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B001B1C-4043-4AEC-AC3D-C3C1872ABE39}"/>
              </a:ext>
            </a:extLst>
          </p:cNvPr>
          <p:cNvSpPr txBox="1"/>
          <p:nvPr/>
        </p:nvSpPr>
        <p:spPr>
          <a:xfrm>
            <a:off x="1200604" y="7122174"/>
            <a:ext cx="21982794" cy="37144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I find that it helps to explicitly name the `mapping` argument.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5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Gill Sans"/>
              <a:ea typeface="Gill Sans"/>
              <a:cs typeface="Gill Sans"/>
              <a:sym typeface="Gill Sans"/>
            </a:endParaRP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dirty="0"/>
              <a:t>It helps me remember that it is mapping </a:t>
            </a:r>
            <a:r>
              <a:rPr lang="en-GB" b="1" i="1" dirty="0"/>
              <a:t>aesthetics</a:t>
            </a:r>
            <a:r>
              <a:rPr lang="en-GB" dirty="0"/>
              <a:t> on the plot (colour, size, shape, etc.) to </a:t>
            </a:r>
            <a:r>
              <a:rPr lang="en-GB" b="1" i="1" dirty="0"/>
              <a:t>data variables</a:t>
            </a:r>
            <a:r>
              <a:rPr lang="en-GB" dirty="0"/>
              <a:t>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1AC2E68-436F-4C36-86EF-04C04CF6378D}"/>
              </a:ext>
            </a:extLst>
          </p:cNvPr>
          <p:cNvSpPr/>
          <p:nvPr/>
        </p:nvSpPr>
        <p:spPr>
          <a:xfrm>
            <a:off x="107771" y="13041442"/>
            <a:ext cx="2587303" cy="549276"/>
          </a:xfrm>
          <a:prstGeom prst="rect">
            <a:avLst/>
          </a:prstGeom>
          <a:solidFill>
            <a:schemeClr val="bg1"/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5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998256586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Your Turn 2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 2</a:t>
            </a:r>
          </a:p>
        </p:txBody>
      </p:sp>
      <p:sp>
        <p:nvSpPr>
          <p:cNvPr id="259" name="In the next chunk, add color, size, alpha, and shape aesthetics to your graph. Experiment.…"/>
          <p:cNvSpPr txBox="1">
            <a:spLocks noGrp="1"/>
          </p:cNvSpPr>
          <p:nvPr>
            <p:ph type="body" idx="4294967295"/>
          </p:nvPr>
        </p:nvSpPr>
        <p:spPr>
          <a:xfrm>
            <a:off x="1445226" y="3689891"/>
            <a:ext cx="21493548" cy="6953534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7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In the next chunk, add color, size, alpha, and shape aesthetics to your graph. Experiment.  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7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Do different things happen when you map aesthetics to  discrete and continuous variables?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7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What happens when you use more than one aesthetic?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7BC0A0-0EB7-450F-99B6-003D0D558CD6}"/>
              </a:ext>
            </a:extLst>
          </p:cNvPr>
          <p:cNvSpPr txBox="1"/>
          <p:nvPr/>
        </p:nvSpPr>
        <p:spPr>
          <a:xfrm>
            <a:off x="19938755" y="11766997"/>
            <a:ext cx="3145091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dirty="0"/>
              <a:t>5</a:t>
            </a: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 minutes</a:t>
            </a:r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gplot2-hex.png" descr="ggplot2-h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26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pic>
        <p:nvPicPr>
          <p:cNvPr id="264" name="color-d.png" descr="color-d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395381" y="2214562"/>
            <a:ext cx="5661423" cy="3768329"/>
          </a:xfrm>
          <a:prstGeom prst="rect">
            <a:avLst/>
          </a:prstGeom>
          <a:ln w="12700">
            <a:miter lim="400000"/>
          </a:ln>
        </p:spPr>
      </p:pic>
      <p:pic>
        <p:nvPicPr>
          <p:cNvPr id="265" name="color-c.png" descr="color-c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3914053" y="2214562"/>
            <a:ext cx="5661422" cy="3768329"/>
          </a:xfrm>
          <a:prstGeom prst="rect">
            <a:avLst/>
          </a:prstGeom>
          <a:ln w="12700">
            <a:miter lim="400000"/>
          </a:ln>
        </p:spPr>
      </p:pic>
      <p:pic>
        <p:nvPicPr>
          <p:cNvPr id="266" name="shape-d.png" descr="shape-d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7395381" y="9340453"/>
            <a:ext cx="5661423" cy="3768329"/>
          </a:xfrm>
          <a:prstGeom prst="rect">
            <a:avLst/>
          </a:prstGeom>
          <a:ln w="12700">
            <a:miter lim="400000"/>
          </a:ln>
        </p:spPr>
      </p:pic>
      <p:pic>
        <p:nvPicPr>
          <p:cNvPr id="267" name="size-d.png" descr="size-d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7395381" y="5804296"/>
            <a:ext cx="5661423" cy="3768329"/>
          </a:xfrm>
          <a:prstGeom prst="rect">
            <a:avLst/>
          </a:prstGeom>
          <a:ln w="12700">
            <a:miter lim="400000"/>
          </a:ln>
        </p:spPr>
      </p:pic>
      <p:pic>
        <p:nvPicPr>
          <p:cNvPr id="268" name="size-c.png" descr="size-c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3914053" y="5804296"/>
            <a:ext cx="5661422" cy="3768329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269" name="Table"/>
          <p:cNvGraphicFramePr/>
          <p:nvPr/>
        </p:nvGraphicFramePr>
        <p:xfrm>
          <a:off x="3162709" y="607218"/>
          <a:ext cx="16930687" cy="12403335"/>
        </p:xfrm>
        <a:graphic>
          <a:graphicData uri="http://schemas.openxmlformats.org/drawingml/2006/table">
            <a:tbl>
              <a:tblPr firstRow="1" firstCol="1">
                <a:tableStyleId>{8F44A2F1-9E1F-4B54-A3A2-5F16C0AD49E2}</a:tableStyleId>
              </a:tblPr>
              <a:tblGrid>
                <a:gridCol w="38754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757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794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71450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600">
                          <a:solidFill>
                            <a:srgbClr val="000000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6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Discrete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6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Continuous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62945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6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Color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+mn-lt"/>
                          <a:ea typeface="+mn-ea"/>
                          <a:cs typeface="+mn-cs"/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+mn-lt"/>
                          <a:ea typeface="+mn-ea"/>
                          <a:cs typeface="+mn-cs"/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62945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6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Size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+mn-lt"/>
                          <a:ea typeface="+mn-ea"/>
                          <a:cs typeface="+mn-cs"/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+mn-lt"/>
                          <a:ea typeface="+mn-ea"/>
                          <a:cs typeface="+mn-cs"/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62945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6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Shape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+mn-lt"/>
                          <a:ea typeface="+mn-ea"/>
                          <a:cs typeface="+mn-cs"/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+mn-lt"/>
                          <a:ea typeface="+mn-ea"/>
                          <a:cs typeface="+mn-cs"/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272" name="Group"/>
          <p:cNvGrpSpPr/>
          <p:nvPr/>
        </p:nvGrpSpPr>
        <p:grpSpPr>
          <a:xfrm>
            <a:off x="16146474" y="10376296"/>
            <a:ext cx="1714501" cy="1714501"/>
            <a:chOff x="0" y="0"/>
            <a:chExt cx="1714500" cy="1714500"/>
          </a:xfrm>
        </p:grpSpPr>
        <p:sp>
          <p:nvSpPr>
            <p:cNvPr id="270" name="Circle"/>
            <p:cNvSpPr/>
            <p:nvPr/>
          </p:nvSpPr>
          <p:spPr>
            <a:xfrm>
              <a:off x="0" y="0"/>
              <a:ext cx="1714500" cy="1714500"/>
            </a:xfrm>
            <a:prstGeom prst="ellipse">
              <a:avLst/>
            </a:prstGeom>
            <a:noFill/>
            <a:ln w="114300" cap="flat">
              <a:solidFill>
                <a:srgbClr val="FF26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71" name="Line"/>
            <p:cNvSpPr/>
            <p:nvPr/>
          </p:nvSpPr>
          <p:spPr>
            <a:xfrm flipH="1">
              <a:off x="220019" y="230631"/>
              <a:ext cx="1224801" cy="1250910"/>
            </a:xfrm>
            <a:prstGeom prst="line">
              <a:avLst/>
            </a:prstGeom>
            <a:noFill/>
            <a:ln w="114300" cap="flat">
              <a:solidFill>
                <a:srgbClr val="FF26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et vs. map"/>
          <p:cNvSpPr txBox="1"/>
          <p:nvPr/>
        </p:nvSpPr>
        <p:spPr>
          <a:xfrm>
            <a:off x="2729252" y="5206999"/>
            <a:ext cx="18925494" cy="330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0000">
                <a:solidFill>
                  <a:srgbClr val="F0F0F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set vs. map</a:t>
            </a:r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Rplot07.png" descr="Rplot0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21602" y="2450702"/>
            <a:ext cx="15540796" cy="10753675"/>
          </a:xfrm>
          <a:prstGeom prst="rect">
            <a:avLst/>
          </a:prstGeom>
          <a:ln w="12700">
            <a:miter lim="400000"/>
          </a:ln>
        </p:spPr>
      </p:pic>
      <p:pic>
        <p:nvPicPr>
          <p:cNvPr id="277" name="ggplot2-hex.png" descr="ggplot2-hex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27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279" name="How would you make this plot?"/>
          <p:cNvSpPr txBox="1"/>
          <p:nvPr/>
        </p:nvSpPr>
        <p:spPr>
          <a:xfrm>
            <a:off x="6631906" y="1000125"/>
            <a:ext cx="11824685" cy="13747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How would you make this plot?</a:t>
            </a:r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pic>
        <p:nvPicPr>
          <p:cNvPr id="282" name="Rplot09.png" descr="Rplot09.png"/>
          <p:cNvPicPr>
            <a:picLocks noChangeAspect="1"/>
          </p:cNvPicPr>
          <p:nvPr/>
        </p:nvPicPr>
        <p:blipFill>
          <a:blip r:embed="rId3">
            <a:extLst/>
          </a:blip>
          <a:srcRect/>
          <a:stretch>
            <a:fillRect/>
          </a:stretch>
        </p:blipFill>
        <p:spPr>
          <a:xfrm>
            <a:off x="1817176" y="532917"/>
            <a:ext cx="9559141" cy="9525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83" name="Rplot10.png" descr="Rplot10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817176" y="533002"/>
            <a:ext cx="9559141" cy="9525001"/>
          </a:xfrm>
          <a:prstGeom prst="rect">
            <a:avLst/>
          </a:prstGeom>
          <a:ln w="12700">
            <a:miter lim="400000"/>
          </a:ln>
        </p:spPr>
      </p:pic>
      <p:sp>
        <p:nvSpPr>
          <p:cNvPr id="284" name="Rectangle"/>
          <p:cNvSpPr/>
          <p:nvPr/>
        </p:nvSpPr>
        <p:spPr>
          <a:xfrm>
            <a:off x="409096" y="10175137"/>
            <a:ext cx="23506776" cy="116181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85" name="ggplot(mpg) + geom_point(aes(x = displ, y = hwy, color = class))"/>
          <p:cNvSpPr txBox="1"/>
          <p:nvPr/>
        </p:nvSpPr>
        <p:spPr>
          <a:xfrm>
            <a:off x="553302" y="10319206"/>
            <a:ext cx="23685061" cy="9351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9CBD7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solidFill>
                  <a:srgbClr val="9CBD7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(mpg) + </a:t>
            </a:r>
            <a:r>
              <a:rPr dirty="0" err="1">
                <a:solidFill>
                  <a:srgbClr val="9CBD7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geom_point</a:t>
            </a:r>
            <a:r>
              <a:rPr dirty="0">
                <a:solidFill>
                  <a:srgbClr val="9CBD7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(x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displ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y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hwy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color = class)</a:t>
            </a:r>
            <a:r>
              <a:rPr dirty="0">
                <a:solidFill>
                  <a:srgbClr val="95B77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286" name="Inside of aes(): maps an aesthetic to a variable"/>
          <p:cNvSpPr txBox="1"/>
          <p:nvPr/>
        </p:nvSpPr>
        <p:spPr>
          <a:xfrm>
            <a:off x="14269198" y="3226769"/>
            <a:ext cx="8275897" cy="20372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4100"/>
              </a:spcBef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1"/>
              <a:t>Inside of aes():</a:t>
            </a:r>
            <a:r>
              <a:t> maps an aesthetic to a variable</a:t>
            </a:r>
          </a:p>
        </p:txBody>
      </p:sp>
      <p:sp>
        <p:nvSpPr>
          <p:cNvPr id="287" name="Line"/>
          <p:cNvSpPr/>
          <p:nvPr/>
        </p:nvSpPr>
        <p:spPr>
          <a:xfrm flipH="1" flipV="1">
            <a:off x="18064350" y="5326628"/>
            <a:ext cx="993145" cy="5064608"/>
          </a:xfrm>
          <a:prstGeom prst="line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290" name="Rectangle"/>
          <p:cNvSpPr/>
          <p:nvPr/>
        </p:nvSpPr>
        <p:spPr>
          <a:xfrm>
            <a:off x="409096" y="10175137"/>
            <a:ext cx="23506776" cy="116181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91" name="ggplot(mpg) + geom_point(aes(x = displ, y = hwy, color = class))"/>
          <p:cNvSpPr txBox="1"/>
          <p:nvPr/>
        </p:nvSpPr>
        <p:spPr>
          <a:xfrm>
            <a:off x="553302" y="10319206"/>
            <a:ext cx="23685061" cy="9351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9CBD7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solidFill>
                  <a:srgbClr val="9CBD7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(mpg) + </a:t>
            </a:r>
            <a:r>
              <a:rPr dirty="0" err="1">
                <a:solidFill>
                  <a:srgbClr val="9CBD7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geom_point</a:t>
            </a:r>
            <a:r>
              <a:rPr dirty="0">
                <a:solidFill>
                  <a:srgbClr val="9CBD7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(x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displ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y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hwy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color = class)</a:t>
            </a:r>
            <a:r>
              <a:rPr dirty="0">
                <a:solidFill>
                  <a:srgbClr val="95B77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292" name="Rectangle"/>
          <p:cNvSpPr/>
          <p:nvPr/>
        </p:nvSpPr>
        <p:spPr>
          <a:xfrm>
            <a:off x="409097" y="11736495"/>
            <a:ext cx="23506775" cy="1270497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93" name="ggplot(mpg) + geom_point(aes(x = displ, y = hwy), color = &quot;blue&quot;)"/>
          <p:cNvSpPr txBox="1"/>
          <p:nvPr/>
        </p:nvSpPr>
        <p:spPr>
          <a:xfrm>
            <a:off x="553302" y="11969464"/>
            <a:ext cx="23685061" cy="9351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9CBE7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solidFill>
                  <a:srgbClr val="9CBE7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(mpg) + </a:t>
            </a:r>
            <a:r>
              <a:rPr dirty="0" err="1">
                <a:solidFill>
                  <a:srgbClr val="9CBE7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geom_point</a:t>
            </a:r>
            <a:r>
              <a:rPr dirty="0">
                <a:solidFill>
                  <a:srgbClr val="9CBE7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(x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displ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y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hwy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dirty="0">
                <a:solidFill>
                  <a:srgbClr val="A1C38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color = "blue")</a:t>
            </a:r>
          </a:p>
        </p:txBody>
      </p:sp>
      <p:pic>
        <p:nvPicPr>
          <p:cNvPr id="294" name="Rplot08.png" descr="Rplot08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415350" y="533002"/>
            <a:ext cx="9559140" cy="9525001"/>
          </a:xfrm>
          <a:prstGeom prst="rect">
            <a:avLst/>
          </a:prstGeom>
          <a:ln w="12700">
            <a:miter lim="400000"/>
          </a:ln>
        </p:spPr>
      </p:pic>
      <p:sp>
        <p:nvSpPr>
          <p:cNvPr id="295" name="Outside of aes(): sets an aesthetic to a value"/>
          <p:cNvSpPr txBox="1"/>
          <p:nvPr/>
        </p:nvSpPr>
        <p:spPr>
          <a:xfrm>
            <a:off x="2136905" y="3273323"/>
            <a:ext cx="7515202" cy="20372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4100"/>
              </a:spcBef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1"/>
              <a:t>Outside of aes():</a:t>
            </a:r>
            <a:r>
              <a:t> sets an aesthetic to a value</a:t>
            </a:r>
          </a:p>
        </p:txBody>
      </p:sp>
      <p:sp>
        <p:nvSpPr>
          <p:cNvPr id="296" name="Line"/>
          <p:cNvSpPr/>
          <p:nvPr/>
        </p:nvSpPr>
        <p:spPr>
          <a:xfrm flipH="1" flipV="1">
            <a:off x="5932056" y="5373181"/>
            <a:ext cx="12519888" cy="6533651"/>
          </a:xfrm>
          <a:prstGeom prst="line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pic>
        <p:nvPicPr>
          <p:cNvPr id="299" name="Rplot10.png" descr="Rplot1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17176" y="533002"/>
            <a:ext cx="9559141" cy="9525001"/>
          </a:xfrm>
          <a:prstGeom prst="rect">
            <a:avLst/>
          </a:prstGeom>
          <a:ln w="12700">
            <a:miter lim="400000"/>
          </a:ln>
        </p:spPr>
      </p:pic>
      <p:sp>
        <p:nvSpPr>
          <p:cNvPr id="300" name="Line"/>
          <p:cNvSpPr/>
          <p:nvPr/>
        </p:nvSpPr>
        <p:spPr>
          <a:xfrm>
            <a:off x="444617" y="9080549"/>
            <a:ext cx="2066115" cy="11509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1769" y="17452"/>
                  <a:pt x="3855" y="13773"/>
                  <a:pt x="6197" y="10670"/>
                </a:cubicBezTo>
                <a:cubicBezTo>
                  <a:pt x="10705" y="4697"/>
                  <a:pt x="16025" y="1012"/>
                  <a:pt x="21600" y="0"/>
                </a:cubicBezTo>
              </a:path>
            </a:pathLst>
          </a:custGeom>
          <a:ln w="508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01" name="Line"/>
          <p:cNvSpPr/>
          <p:nvPr/>
        </p:nvSpPr>
        <p:spPr>
          <a:xfrm>
            <a:off x="23397784" y="8822009"/>
            <a:ext cx="783425" cy="29781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425" h="21600" extrusionOk="0">
                <a:moveTo>
                  <a:pt x="12822" y="21600"/>
                </a:moveTo>
                <a:cubicBezTo>
                  <a:pt x="19125" y="18312"/>
                  <a:pt x="21600" y="14560"/>
                  <a:pt x="19905" y="10864"/>
                </a:cubicBezTo>
                <a:cubicBezTo>
                  <a:pt x="18000" y="6710"/>
                  <a:pt x="10964" y="2869"/>
                  <a:pt x="0" y="0"/>
                </a:cubicBezTo>
              </a:path>
            </a:pathLst>
          </a:custGeom>
          <a:ln w="508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02" name="Rectangle"/>
          <p:cNvSpPr/>
          <p:nvPr/>
        </p:nvSpPr>
        <p:spPr>
          <a:xfrm>
            <a:off x="409097" y="11736495"/>
            <a:ext cx="23506775" cy="1270497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03" name="ggplot(mpg) + geom_point(aes(x = displ, y = hwy), color = &quot;blue&quot;)"/>
          <p:cNvSpPr txBox="1"/>
          <p:nvPr/>
        </p:nvSpPr>
        <p:spPr>
          <a:xfrm>
            <a:off x="553302" y="11969464"/>
            <a:ext cx="23685061" cy="9351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9CBE7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solidFill>
                  <a:srgbClr val="9CBE7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(mpg) + </a:t>
            </a:r>
            <a:r>
              <a:rPr dirty="0" err="1">
                <a:solidFill>
                  <a:srgbClr val="9CBE7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geom_point</a:t>
            </a:r>
            <a:r>
              <a:rPr dirty="0">
                <a:solidFill>
                  <a:srgbClr val="9CBE7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(x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displ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y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hwy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dirty="0">
                <a:solidFill>
                  <a:srgbClr val="A1C38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color = "blue")</a:t>
            </a:r>
          </a:p>
        </p:txBody>
      </p:sp>
      <p:pic>
        <p:nvPicPr>
          <p:cNvPr id="304" name="Rplot08.png" descr="Rplot08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415350" y="533002"/>
            <a:ext cx="9559140" cy="9525001"/>
          </a:xfrm>
          <a:prstGeom prst="rect">
            <a:avLst/>
          </a:prstGeom>
          <a:ln w="12700">
            <a:miter lim="400000"/>
          </a:ln>
        </p:spPr>
      </p:pic>
      <p:sp>
        <p:nvSpPr>
          <p:cNvPr id="305" name="Rectangle"/>
          <p:cNvSpPr/>
          <p:nvPr/>
        </p:nvSpPr>
        <p:spPr>
          <a:xfrm>
            <a:off x="409096" y="10175137"/>
            <a:ext cx="23506776" cy="116181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06" name="ggplot(mpg) + geom_point(aes(x = displ, y = hwy, color = class))"/>
          <p:cNvSpPr txBox="1"/>
          <p:nvPr/>
        </p:nvSpPr>
        <p:spPr>
          <a:xfrm>
            <a:off x="553302" y="10319206"/>
            <a:ext cx="23685061" cy="9351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9CBD7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solidFill>
                  <a:srgbClr val="9CBD7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(mpg) + </a:t>
            </a:r>
            <a:r>
              <a:rPr dirty="0" err="1">
                <a:solidFill>
                  <a:srgbClr val="9CBD7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geom_point</a:t>
            </a:r>
            <a:r>
              <a:rPr dirty="0">
                <a:solidFill>
                  <a:srgbClr val="9CBD7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(x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displ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y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hwy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color = class)</a:t>
            </a:r>
            <a:r>
              <a:rPr dirty="0">
                <a:solidFill>
                  <a:srgbClr val="95B77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pic>
        <p:nvPicPr>
          <p:cNvPr id="309" name="Rplot09.png" descr="Rplot09.png"/>
          <p:cNvPicPr>
            <a:picLocks noChangeAspect="1"/>
          </p:cNvPicPr>
          <p:nvPr/>
        </p:nvPicPr>
        <p:blipFill>
          <a:blip r:embed="rId3">
            <a:extLst/>
          </a:blip>
          <a:srcRect/>
          <a:stretch>
            <a:fillRect/>
          </a:stretch>
        </p:blipFill>
        <p:spPr>
          <a:xfrm>
            <a:off x="1817176" y="532917"/>
            <a:ext cx="9559141" cy="9525001"/>
          </a:xfrm>
          <a:prstGeom prst="rect">
            <a:avLst/>
          </a:prstGeom>
          <a:ln w="12700">
            <a:miter lim="400000"/>
          </a:ln>
        </p:spPr>
      </p:pic>
      <p:sp>
        <p:nvSpPr>
          <p:cNvPr id="310" name="Line"/>
          <p:cNvSpPr/>
          <p:nvPr/>
        </p:nvSpPr>
        <p:spPr>
          <a:xfrm>
            <a:off x="444617" y="9080549"/>
            <a:ext cx="2066115" cy="11509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1769" y="17452"/>
                  <a:pt x="3855" y="13773"/>
                  <a:pt x="6197" y="10670"/>
                </a:cubicBezTo>
                <a:cubicBezTo>
                  <a:pt x="10705" y="4697"/>
                  <a:pt x="16025" y="1012"/>
                  <a:pt x="21600" y="0"/>
                </a:cubicBezTo>
              </a:path>
            </a:pathLst>
          </a:custGeom>
          <a:ln w="508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11" name="Line"/>
          <p:cNvSpPr/>
          <p:nvPr/>
        </p:nvSpPr>
        <p:spPr>
          <a:xfrm>
            <a:off x="23397784" y="8822009"/>
            <a:ext cx="783425" cy="29781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425" h="21600" extrusionOk="0">
                <a:moveTo>
                  <a:pt x="12822" y="21600"/>
                </a:moveTo>
                <a:cubicBezTo>
                  <a:pt x="19125" y="18312"/>
                  <a:pt x="21600" y="14560"/>
                  <a:pt x="19905" y="10864"/>
                </a:cubicBezTo>
                <a:cubicBezTo>
                  <a:pt x="18000" y="6710"/>
                  <a:pt x="10964" y="2869"/>
                  <a:pt x="0" y="0"/>
                </a:cubicBezTo>
              </a:path>
            </a:pathLst>
          </a:custGeom>
          <a:ln w="508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12" name="Rectangle"/>
          <p:cNvSpPr/>
          <p:nvPr/>
        </p:nvSpPr>
        <p:spPr>
          <a:xfrm>
            <a:off x="409097" y="11736495"/>
            <a:ext cx="23506775" cy="1270497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13" name="ggplot(mpg) + geom_point(aes(x = displ, y = hwy), color = &quot;blue&quot;)"/>
          <p:cNvSpPr txBox="1"/>
          <p:nvPr/>
        </p:nvSpPr>
        <p:spPr>
          <a:xfrm>
            <a:off x="553302" y="11969464"/>
            <a:ext cx="23685061" cy="9351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9CBE7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solidFill>
                  <a:srgbClr val="9CBE7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(mpg) + </a:t>
            </a:r>
            <a:r>
              <a:rPr dirty="0" err="1">
                <a:solidFill>
                  <a:srgbClr val="9CBE7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geom_point</a:t>
            </a:r>
            <a:r>
              <a:rPr dirty="0">
                <a:solidFill>
                  <a:srgbClr val="9CBE7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(x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displ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y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hwy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dirty="0">
                <a:solidFill>
                  <a:srgbClr val="A1C38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color = "blue")</a:t>
            </a:r>
          </a:p>
        </p:txBody>
      </p:sp>
      <p:pic>
        <p:nvPicPr>
          <p:cNvPr id="314" name="Rplot08.png" descr="Rplot08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415350" y="533002"/>
            <a:ext cx="9559140" cy="9525001"/>
          </a:xfrm>
          <a:prstGeom prst="rect">
            <a:avLst/>
          </a:prstGeom>
          <a:ln w="12700">
            <a:miter lim="400000"/>
          </a:ln>
        </p:spPr>
      </p:pic>
      <p:sp>
        <p:nvSpPr>
          <p:cNvPr id="315" name="Rectangle"/>
          <p:cNvSpPr/>
          <p:nvPr/>
        </p:nvSpPr>
        <p:spPr>
          <a:xfrm>
            <a:off x="409096" y="10175137"/>
            <a:ext cx="23506776" cy="116181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16" name="ggplot(mpg) + geom_point(aes(x = displ, y = hwy, color = &quot;blue&quot;))"/>
          <p:cNvSpPr txBox="1"/>
          <p:nvPr/>
        </p:nvSpPr>
        <p:spPr>
          <a:xfrm>
            <a:off x="553302" y="10319206"/>
            <a:ext cx="23685061" cy="9351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9CBD7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solidFill>
                  <a:srgbClr val="9CBD7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(mpg) + </a:t>
            </a:r>
            <a:r>
              <a:rPr dirty="0" err="1">
                <a:solidFill>
                  <a:srgbClr val="9CBD7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geom_point</a:t>
            </a:r>
            <a:r>
              <a:rPr dirty="0">
                <a:solidFill>
                  <a:srgbClr val="9CBD7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(x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displ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y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hwy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color = "blue")</a:t>
            </a:r>
            <a:r>
              <a:rPr dirty="0">
                <a:solidFill>
                  <a:srgbClr val="95B77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78AAD6"/>
            </a:gs>
            <a:gs pos="51575">
              <a:srgbClr val="78AAD6"/>
            </a:gs>
            <a:gs pos="100000">
              <a:srgbClr val="5C92C0"/>
            </a:gs>
            <a:gs pos="100000">
              <a:srgbClr val="407AAA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eoms"/>
          <p:cNvSpPr txBox="1">
            <a:spLocks noGrp="1"/>
          </p:cNvSpPr>
          <p:nvPr>
            <p:ph type="title"/>
          </p:nvPr>
        </p:nvSpPr>
        <p:spPr>
          <a:xfrm>
            <a:off x="831199" y="2868977"/>
            <a:ext cx="22721602" cy="7978046"/>
          </a:xfrm>
          <a:prstGeom prst="rect">
            <a:avLst/>
          </a:prstGeom>
        </p:spPr>
        <p:txBody>
          <a:bodyPr/>
          <a:lstStyle>
            <a:lvl1pPr>
              <a:defRPr sz="20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Geoms</a:t>
            </a:r>
          </a:p>
        </p:txBody>
      </p:sp>
      <p:pic>
        <p:nvPicPr>
          <p:cNvPr id="319" name="image2.png" descr="image2.png"/>
          <p:cNvPicPr>
            <a:picLocks noChangeAspect="1"/>
          </p:cNvPicPr>
          <p:nvPr/>
        </p:nvPicPr>
        <p:blipFill>
          <a:blip r:embed="rId2">
            <a:alphaModFix amt="5000"/>
            <a:extLst/>
          </a:blip>
          <a:stretch>
            <a:fillRect/>
          </a:stretch>
        </p:blipFill>
        <p:spPr>
          <a:xfrm>
            <a:off x="17445533" y="7107732"/>
            <a:ext cx="7624268" cy="76242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1054" name="R Notebooks"/>
          <p:cNvSpPr txBox="1"/>
          <p:nvPr/>
        </p:nvSpPr>
        <p:spPr>
          <a:xfrm>
            <a:off x="4025134" y="4861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dirty="0"/>
              <a:t>R </a:t>
            </a:r>
            <a:r>
              <a:rPr lang="en-GB" dirty="0"/>
              <a:t>Notebooks - reminder</a:t>
            </a:r>
            <a:endParaRPr dirty="0"/>
          </a:p>
        </p:txBody>
      </p:sp>
      <p:grpSp>
        <p:nvGrpSpPr>
          <p:cNvPr id="1058" name="Group"/>
          <p:cNvGrpSpPr/>
          <p:nvPr/>
        </p:nvGrpSpPr>
        <p:grpSpPr>
          <a:xfrm>
            <a:off x="4815743" y="5324011"/>
            <a:ext cx="9359901" cy="6263647"/>
            <a:chOff x="0" y="0"/>
            <a:chExt cx="9359900" cy="6263645"/>
          </a:xfrm>
        </p:grpSpPr>
        <p:pic>
          <p:nvPicPr>
            <p:cNvPr id="1056" name="Group" descr="Group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5530" t="19715" r="5530" b="9305"/>
            <a:stretch>
              <a:fillRect/>
            </a:stretch>
          </p:blipFill>
          <p:spPr>
            <a:xfrm>
              <a:off x="0" y="0"/>
              <a:ext cx="9359900" cy="6263646"/>
            </a:xfrm>
            <a:prstGeom prst="rect">
              <a:avLst/>
            </a:prstGeom>
            <a:ln w="50800" cap="flat">
              <a:solidFill>
                <a:srgbClr val="000000"/>
              </a:solidFill>
              <a:prstDash val="solid"/>
              <a:miter lim="400000"/>
            </a:ln>
            <a:effectLst>
              <a:outerShdw blurRad="165100" dist="63500" dir="5400000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1057" name="Screen Shot 2017-07-05 at 3.09.22 PM.png" descr="Screen Shot 2017-07-05 at 3.09.22 PM.png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6416" t="29269" r="47324" b="63975"/>
            <a:stretch>
              <a:fillRect/>
            </a:stretch>
          </p:blipFill>
          <p:spPr>
            <a:xfrm>
              <a:off x="100557" y="853164"/>
              <a:ext cx="4860054" cy="5951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061" name="Group"/>
          <p:cNvGrpSpPr/>
          <p:nvPr/>
        </p:nvGrpSpPr>
        <p:grpSpPr>
          <a:xfrm>
            <a:off x="4913235" y="6175181"/>
            <a:ext cx="4866237" cy="4903633"/>
            <a:chOff x="94374" y="853164"/>
            <a:chExt cx="4866236" cy="4903632"/>
          </a:xfrm>
        </p:grpSpPr>
        <p:pic>
          <p:nvPicPr>
            <p:cNvPr id="1059" name="Group" descr="Group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6427" t="29423" r="47348" b="15049"/>
            <a:stretch>
              <a:fillRect/>
            </a:stretch>
          </p:blipFill>
          <p:spPr>
            <a:xfrm>
              <a:off x="94374" y="856724"/>
              <a:ext cx="4864590" cy="490007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60" name="Screen Shot 2017-07-05 at 3.09.22 PM.png" descr="Screen Shot 2017-07-05 at 3.09.22 PM.png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6416" t="29269" r="47324" b="63975"/>
            <a:stretch>
              <a:fillRect/>
            </a:stretch>
          </p:blipFill>
          <p:spPr>
            <a:xfrm>
              <a:off x="100557" y="853164"/>
              <a:ext cx="4860054" cy="5951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068" name="Group"/>
          <p:cNvGrpSpPr/>
          <p:nvPr/>
        </p:nvGrpSpPr>
        <p:grpSpPr>
          <a:xfrm>
            <a:off x="7292199" y="4420475"/>
            <a:ext cx="7994547" cy="8055433"/>
            <a:chOff x="0" y="0"/>
            <a:chExt cx="7994546" cy="8055432"/>
          </a:xfrm>
        </p:grpSpPr>
        <p:pic>
          <p:nvPicPr>
            <p:cNvPr id="1063" name="Screen Shot 2017-07-05 at 3.09.22 PM.png" descr="Screen Shot 2017-07-05 at 3.09.22 PM.png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6416" t="29335" r="47324" b="15077"/>
            <a:stretch>
              <a:fillRect/>
            </a:stretch>
          </p:blipFill>
          <p:spPr>
            <a:xfrm>
              <a:off x="0" y="0"/>
              <a:ext cx="7994547" cy="8055433"/>
            </a:xfrm>
            <a:prstGeom prst="rect">
              <a:avLst/>
            </a:prstGeom>
            <a:ln w="25400" cap="flat">
              <a:solidFill>
                <a:srgbClr val="919191"/>
              </a:solidFill>
              <a:prstDash val="solid"/>
              <a:miter lim="400000"/>
            </a:ln>
            <a:effectLst/>
          </p:spPr>
        </p:pic>
        <p:grpSp>
          <p:nvGrpSpPr>
            <p:cNvPr id="1066" name="Group"/>
            <p:cNvGrpSpPr/>
            <p:nvPr/>
          </p:nvGrpSpPr>
          <p:grpSpPr>
            <a:xfrm>
              <a:off x="7235466" y="3524365"/>
              <a:ext cx="441742" cy="251445"/>
              <a:chOff x="0" y="0"/>
              <a:chExt cx="441740" cy="251444"/>
            </a:xfrm>
          </p:grpSpPr>
          <p:sp>
            <p:nvSpPr>
              <p:cNvPr id="1064" name="Rounded Rectangle"/>
              <p:cNvSpPr/>
              <p:nvPr/>
            </p:nvSpPr>
            <p:spPr>
              <a:xfrm>
                <a:off x="0" y="0"/>
                <a:ext cx="441741" cy="251445"/>
              </a:xfrm>
              <a:prstGeom prst="roundRect">
                <a:avLst>
                  <a:gd name="adj" fmla="val 33957"/>
                </a:avLst>
              </a:prstGeom>
              <a:solidFill>
                <a:srgbClr val="A6AAA9"/>
              </a:solidFill>
              <a:ln w="9525" cap="flat">
                <a:solidFill>
                  <a:srgbClr val="919191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065" name="Triangle"/>
              <p:cNvSpPr/>
              <p:nvPr/>
            </p:nvSpPr>
            <p:spPr>
              <a:xfrm rot="5427224">
                <a:off x="150521" y="77551"/>
                <a:ext cx="192261" cy="9711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007600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  <p:sp>
          <p:nvSpPr>
            <p:cNvPr id="1067" name="Rectangle"/>
            <p:cNvSpPr/>
            <p:nvPr/>
          </p:nvSpPr>
          <p:spPr>
            <a:xfrm>
              <a:off x="800144" y="3855544"/>
              <a:ext cx="163960" cy="676557"/>
            </a:xfrm>
            <a:prstGeom prst="rect">
              <a:avLst/>
            </a:prstGeom>
            <a:solidFill>
              <a:srgbClr val="008F00"/>
            </a:solidFill>
            <a:ln w="254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1069" name="Click to run all code chunks above"/>
          <p:cNvSpPr/>
          <p:nvPr/>
        </p:nvSpPr>
        <p:spPr>
          <a:xfrm>
            <a:off x="16251044" y="4455785"/>
            <a:ext cx="5165330" cy="2517379"/>
          </a:xfrm>
          <a:prstGeom prst="wedgeRectCallout">
            <a:avLst>
              <a:gd name="adj1" fmla="val -88153"/>
              <a:gd name="adj2" fmla="val 85010"/>
            </a:avLst>
          </a:prstGeom>
          <a:solidFill>
            <a:srgbClr val="C0C0C0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/>
          <a:lstStyle>
            <a:lvl1pPr>
              <a:lnSpc>
                <a:spcPct val="80000"/>
              </a:lnSpc>
              <a:defRPr sz="40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Click to run all code chunks above</a:t>
            </a:r>
          </a:p>
        </p:txBody>
      </p:sp>
      <p:sp>
        <p:nvSpPr>
          <p:cNvPr id="1070" name="Click to run code in chunk"/>
          <p:cNvSpPr/>
          <p:nvPr/>
        </p:nvSpPr>
        <p:spPr>
          <a:xfrm>
            <a:off x="16251045" y="7341492"/>
            <a:ext cx="5165329" cy="2091929"/>
          </a:xfrm>
          <a:prstGeom prst="wedgeRectCallout">
            <a:avLst>
              <a:gd name="adj1" fmla="val -72445"/>
              <a:gd name="adj2" fmla="val -16303"/>
            </a:avLst>
          </a:prstGeom>
          <a:solidFill>
            <a:srgbClr val="919191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/>
          <a:lstStyle>
            <a:lvl1pPr>
              <a:defRPr sz="40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Click to run code in chunk</a:t>
            </a:r>
          </a:p>
        </p:txBody>
      </p:sp>
      <p:grpSp>
        <p:nvGrpSpPr>
          <p:cNvPr id="1073" name="Group"/>
          <p:cNvGrpSpPr/>
          <p:nvPr/>
        </p:nvGrpSpPr>
        <p:grpSpPr>
          <a:xfrm>
            <a:off x="4914303" y="4404779"/>
            <a:ext cx="2386759" cy="8098451"/>
            <a:chOff x="0" y="8527"/>
            <a:chExt cx="2386757" cy="8098449"/>
          </a:xfrm>
        </p:grpSpPr>
        <p:sp>
          <p:nvSpPr>
            <p:cNvPr id="1071" name="Shape"/>
            <p:cNvSpPr/>
            <p:nvPr/>
          </p:nvSpPr>
          <p:spPr>
            <a:xfrm>
              <a:off x="9752" y="8527"/>
              <a:ext cx="2377006" cy="80984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8" y="4775"/>
                  </a:moveTo>
                  <a:lnTo>
                    <a:pt x="21600" y="0"/>
                  </a:lnTo>
                  <a:lnTo>
                    <a:pt x="21473" y="21600"/>
                  </a:lnTo>
                  <a:lnTo>
                    <a:pt x="0" y="17779"/>
                  </a:lnTo>
                  <a:lnTo>
                    <a:pt x="38" y="4775"/>
                  </a:lnTo>
                  <a:close/>
                </a:path>
              </a:pathLst>
            </a:custGeom>
            <a:solidFill>
              <a:srgbClr val="000000">
                <a:alpha val="33169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72" name="Rectangle"/>
            <p:cNvSpPr/>
            <p:nvPr/>
          </p:nvSpPr>
          <p:spPr>
            <a:xfrm>
              <a:off x="0" y="1779645"/>
              <a:ext cx="2377602" cy="4902201"/>
            </a:xfrm>
            <a:prstGeom prst="rect">
              <a:avLst/>
            </a:prstGeom>
            <a:solidFill>
              <a:srgbClr val="000000">
                <a:alpha val="13932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1074" name="Code result"/>
          <p:cNvSpPr/>
          <p:nvPr/>
        </p:nvSpPr>
        <p:spPr>
          <a:xfrm>
            <a:off x="16251045" y="9801749"/>
            <a:ext cx="5165329" cy="2091929"/>
          </a:xfrm>
          <a:prstGeom prst="wedgeRectCallout">
            <a:avLst>
              <a:gd name="adj1" fmla="val -81421"/>
              <a:gd name="adj2" fmla="val -42776"/>
            </a:avLst>
          </a:prstGeom>
          <a:solidFill>
            <a:srgbClr val="53585F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/>
          <a:lstStyle>
            <a:lvl1pPr>
              <a:defRPr sz="40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Code result</a:t>
            </a:r>
          </a:p>
        </p:txBody>
      </p:sp>
    </p:spTree>
    <p:extLst>
      <p:ext uri="{BB962C8B-B14F-4D97-AF65-F5344CB8AC3E}">
        <p14:creationId xmlns:p14="http://schemas.microsoft.com/office/powerpoint/2010/main" val="3867267613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gplot2-hex.png" descr="ggplot2-h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32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pic>
        <p:nvPicPr>
          <p:cNvPr id="323" name="hwy1.png" descr="hwy1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195015" y="2762368"/>
            <a:ext cx="9286876" cy="10218303"/>
          </a:xfrm>
          <a:prstGeom prst="rect">
            <a:avLst/>
          </a:prstGeom>
          <a:ln w="12700">
            <a:miter lim="400000"/>
          </a:ln>
        </p:spPr>
      </p:pic>
      <p:pic>
        <p:nvPicPr>
          <p:cNvPr id="324" name="hwy2.png" descr="hwy2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1902109" y="2762368"/>
            <a:ext cx="9286876" cy="10218303"/>
          </a:xfrm>
          <a:prstGeom prst="rect">
            <a:avLst/>
          </a:prstGeom>
          <a:ln w="12700">
            <a:miter lim="400000"/>
          </a:ln>
        </p:spPr>
      </p:pic>
      <p:pic>
        <p:nvPicPr>
          <p:cNvPr id="325" name="points.pdf" descr="points.pdf"/>
          <p:cNvPicPr>
            <a:picLocks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3695077" y="2771298"/>
            <a:ext cx="8786814" cy="9769079"/>
          </a:xfrm>
          <a:prstGeom prst="rect">
            <a:avLst/>
          </a:prstGeom>
          <a:ln w="12700">
            <a:miter lim="400000"/>
          </a:ln>
        </p:spPr>
      </p:pic>
      <p:sp>
        <p:nvSpPr>
          <p:cNvPr id="326" name="Same:"/>
          <p:cNvSpPr txBox="1"/>
          <p:nvPr/>
        </p:nvSpPr>
        <p:spPr>
          <a:xfrm>
            <a:off x="11017421" y="778358"/>
            <a:ext cx="2300727" cy="1069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Same:</a:t>
            </a:r>
          </a:p>
        </p:txBody>
      </p:sp>
      <p:sp>
        <p:nvSpPr>
          <p:cNvPr id="327" name="x var"/>
          <p:cNvSpPr txBox="1"/>
          <p:nvPr/>
        </p:nvSpPr>
        <p:spPr>
          <a:xfrm>
            <a:off x="13571311" y="778358"/>
            <a:ext cx="1857376" cy="1069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x var</a:t>
            </a:r>
          </a:p>
        </p:txBody>
      </p:sp>
      <p:sp>
        <p:nvSpPr>
          <p:cNvPr id="328" name=", y var"/>
          <p:cNvSpPr txBox="1"/>
          <p:nvPr/>
        </p:nvSpPr>
        <p:spPr>
          <a:xfrm>
            <a:off x="15142936" y="778358"/>
            <a:ext cx="2303860" cy="1069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, y var</a:t>
            </a:r>
          </a:p>
        </p:txBody>
      </p:sp>
      <p:sp>
        <p:nvSpPr>
          <p:cNvPr id="329" name=", data"/>
          <p:cNvSpPr txBox="1"/>
          <p:nvPr/>
        </p:nvSpPr>
        <p:spPr>
          <a:xfrm>
            <a:off x="17089608" y="778358"/>
            <a:ext cx="2303860" cy="1069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, data</a:t>
            </a:r>
          </a:p>
        </p:txBody>
      </p:sp>
      <p:grpSp>
        <p:nvGrpSpPr>
          <p:cNvPr id="332" name="Group"/>
          <p:cNvGrpSpPr/>
          <p:nvPr/>
        </p:nvGrpSpPr>
        <p:grpSpPr>
          <a:xfrm>
            <a:off x="7320530" y="12022454"/>
            <a:ext cx="10340579" cy="910829"/>
            <a:chOff x="0" y="0"/>
            <a:chExt cx="10340578" cy="910828"/>
          </a:xfrm>
        </p:grpSpPr>
        <p:sp>
          <p:nvSpPr>
            <p:cNvPr id="330" name="Oval"/>
            <p:cNvSpPr/>
            <p:nvPr/>
          </p:nvSpPr>
          <p:spPr>
            <a:xfrm>
              <a:off x="8822531" y="0"/>
              <a:ext cx="1518048" cy="910829"/>
            </a:xfrm>
            <a:prstGeom prst="ellipse">
              <a:avLst/>
            </a:prstGeom>
            <a:noFill/>
            <a:ln w="1016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31" name="Oval"/>
            <p:cNvSpPr/>
            <p:nvPr/>
          </p:nvSpPr>
          <p:spPr>
            <a:xfrm>
              <a:off x="0" y="0"/>
              <a:ext cx="1518047" cy="910829"/>
            </a:xfrm>
            <a:prstGeom prst="ellipse">
              <a:avLst/>
            </a:prstGeom>
            <a:noFill/>
            <a:ln w="1016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grpSp>
        <p:nvGrpSpPr>
          <p:cNvPr id="335" name="Group"/>
          <p:cNvGrpSpPr/>
          <p:nvPr/>
        </p:nvGrpSpPr>
        <p:grpSpPr>
          <a:xfrm>
            <a:off x="3195015" y="6807517"/>
            <a:ext cx="9590485" cy="1518047"/>
            <a:chOff x="0" y="0"/>
            <a:chExt cx="9590484" cy="1518046"/>
          </a:xfrm>
        </p:grpSpPr>
        <p:sp>
          <p:nvSpPr>
            <p:cNvPr id="333" name="Oval"/>
            <p:cNvSpPr/>
            <p:nvPr/>
          </p:nvSpPr>
          <p:spPr>
            <a:xfrm rot="16200000">
              <a:off x="-303610" y="303609"/>
              <a:ext cx="1518048" cy="910829"/>
            </a:xfrm>
            <a:prstGeom prst="ellipse">
              <a:avLst/>
            </a:prstGeom>
            <a:noFill/>
            <a:ln w="1016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34" name="Oval"/>
            <p:cNvSpPr/>
            <p:nvPr/>
          </p:nvSpPr>
          <p:spPr>
            <a:xfrm rot="16200000">
              <a:off x="8376046" y="303609"/>
              <a:ext cx="1518048" cy="910829"/>
            </a:xfrm>
            <a:prstGeom prst="ellipse">
              <a:avLst/>
            </a:prstGeom>
            <a:noFill/>
            <a:ln w="1016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336" name="How are these plots similar?"/>
          <p:cNvSpPr/>
          <p:nvPr/>
        </p:nvSpPr>
        <p:spPr>
          <a:xfrm>
            <a:off x="4298047" y="630797"/>
            <a:ext cx="5416746" cy="21016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4521"/>
                </a:moveTo>
                <a:lnTo>
                  <a:pt x="0" y="7079"/>
                </a:lnTo>
                <a:cubicBezTo>
                  <a:pt x="0" y="3170"/>
                  <a:pt x="1230" y="0"/>
                  <a:pt x="2747" y="0"/>
                </a:cubicBezTo>
                <a:lnTo>
                  <a:pt x="18853" y="0"/>
                </a:lnTo>
                <a:cubicBezTo>
                  <a:pt x="20370" y="0"/>
                  <a:pt x="21600" y="3170"/>
                  <a:pt x="21600" y="7079"/>
                </a:cubicBezTo>
                <a:lnTo>
                  <a:pt x="21600" y="14521"/>
                </a:lnTo>
                <a:cubicBezTo>
                  <a:pt x="21600" y="18430"/>
                  <a:pt x="20370" y="21600"/>
                  <a:pt x="18853" y="21600"/>
                </a:cubicBezTo>
                <a:lnTo>
                  <a:pt x="2747" y="21600"/>
                </a:lnTo>
                <a:cubicBezTo>
                  <a:pt x="1230" y="21600"/>
                  <a:pt x="0" y="18430"/>
                  <a:pt x="0" y="14521"/>
                </a:cubicBezTo>
                <a:close/>
              </a:path>
            </a:pathLst>
          </a:custGeom>
          <a:solidFill>
            <a:schemeClr val="accent1">
              <a:alpha val="64384"/>
            </a:schemeClr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defRPr sz="47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How are these plots similar?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8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-1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357422 0.000000" pathEditMode="relative">
                                      <p:cBhvr>
                                        <p:cTn id="34" dur="1000" fill="hold"/>
                                        <p:tgtEl>
                                          <p:spTgt spid="3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1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5" grpId="8" animBg="1" advAuto="0"/>
      <p:bldP spid="326" grpId="1" animBg="1" advAuto="0"/>
      <p:bldP spid="327" grpId="3" animBg="1" advAuto="0"/>
      <p:bldP spid="328" grpId="6" animBg="1" advAuto="0"/>
      <p:bldP spid="329" grpId="10" animBg="1" advAuto="0"/>
      <p:bldP spid="332" grpId="2" animBg="1" advAuto="0"/>
      <p:bldP spid="332" grpId="4" animBg="1" advAuto="0"/>
      <p:bldP spid="335" grpId="5" animBg="1" advAuto="0"/>
      <p:bldP spid="335" grpId="7" animBg="1" advAuto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Different: geometric object (geom),…"/>
          <p:cNvSpPr txBox="1"/>
          <p:nvPr/>
        </p:nvSpPr>
        <p:spPr>
          <a:xfrm>
            <a:off x="11017421" y="797408"/>
            <a:ext cx="11034421" cy="1768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l">
              <a:defRPr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Different: geometric object (geom),</a:t>
            </a:r>
          </a:p>
          <a:p>
            <a:pPr algn="l">
              <a:defRPr sz="44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e.g. the visual object used to represent the data</a:t>
            </a:r>
          </a:p>
        </p:txBody>
      </p:sp>
      <p:pic>
        <p:nvPicPr>
          <p:cNvPr id="339" name="ggplot2-hex.png" descr="ggplot2-h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34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pic>
        <p:nvPicPr>
          <p:cNvPr id="341" name="hwy1.png" descr="hwy1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195015" y="2762368"/>
            <a:ext cx="9286876" cy="10218303"/>
          </a:xfrm>
          <a:prstGeom prst="rect">
            <a:avLst/>
          </a:prstGeom>
          <a:ln w="12700">
            <a:miter lim="400000"/>
          </a:ln>
        </p:spPr>
      </p:pic>
      <p:pic>
        <p:nvPicPr>
          <p:cNvPr id="342" name="hwy2.png" descr="hwy2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1902109" y="2762368"/>
            <a:ext cx="9286876" cy="10218303"/>
          </a:xfrm>
          <a:prstGeom prst="rect">
            <a:avLst/>
          </a:prstGeom>
          <a:ln w="12700">
            <a:miter lim="400000"/>
          </a:ln>
        </p:spPr>
      </p:pic>
      <p:sp>
        <p:nvSpPr>
          <p:cNvPr id="343" name="How are these plots different?"/>
          <p:cNvSpPr/>
          <p:nvPr/>
        </p:nvSpPr>
        <p:spPr>
          <a:xfrm>
            <a:off x="4298047" y="630797"/>
            <a:ext cx="5416746" cy="21016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4521"/>
                </a:moveTo>
                <a:lnTo>
                  <a:pt x="0" y="7079"/>
                </a:lnTo>
                <a:cubicBezTo>
                  <a:pt x="0" y="3170"/>
                  <a:pt x="1230" y="0"/>
                  <a:pt x="2747" y="0"/>
                </a:cubicBezTo>
                <a:lnTo>
                  <a:pt x="18853" y="0"/>
                </a:lnTo>
                <a:cubicBezTo>
                  <a:pt x="20370" y="0"/>
                  <a:pt x="21600" y="3170"/>
                  <a:pt x="21600" y="7079"/>
                </a:cubicBezTo>
                <a:lnTo>
                  <a:pt x="21600" y="14521"/>
                </a:lnTo>
                <a:cubicBezTo>
                  <a:pt x="21600" y="18430"/>
                  <a:pt x="20370" y="21600"/>
                  <a:pt x="18853" y="21600"/>
                </a:cubicBezTo>
                <a:lnTo>
                  <a:pt x="2747" y="21600"/>
                </a:lnTo>
                <a:cubicBezTo>
                  <a:pt x="1230" y="21600"/>
                  <a:pt x="0" y="18430"/>
                  <a:pt x="0" y="14521"/>
                </a:cubicBezTo>
                <a:close/>
              </a:path>
            </a:pathLst>
          </a:custGeom>
          <a:solidFill>
            <a:schemeClr val="accent1">
              <a:alpha val="64384"/>
            </a:schemeClr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defRPr sz="47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How are these plots different?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8" grpId="1" animBg="1" advAuto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5" name="ggplot2-hex.png" descr="ggplot2-h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34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347" name="Square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48" name="geoms"/>
          <p:cNvSpPr txBox="1"/>
          <p:nvPr/>
        </p:nvSpPr>
        <p:spPr>
          <a:xfrm>
            <a:off x="4007752" y="676603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geoms</a:t>
            </a:r>
          </a:p>
        </p:txBody>
      </p:sp>
      <p:grpSp>
        <p:nvGrpSpPr>
          <p:cNvPr id="351" name="Group"/>
          <p:cNvGrpSpPr/>
          <p:nvPr/>
        </p:nvGrpSpPr>
        <p:grpSpPr>
          <a:xfrm>
            <a:off x="1200604" y="5221893"/>
            <a:ext cx="21982792" cy="3111885"/>
            <a:chOff x="0" y="0"/>
            <a:chExt cx="21982791" cy="3111883"/>
          </a:xfrm>
        </p:grpSpPr>
        <p:sp>
          <p:nvSpPr>
            <p:cNvPr id="349" name="Rectangle"/>
            <p:cNvSpPr/>
            <p:nvPr/>
          </p:nvSpPr>
          <p:spPr>
            <a:xfrm>
              <a:off x="0" y="0"/>
              <a:ext cx="21982792" cy="3111884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50" name="ggplot(data = &lt;DATA&gt;) +…"/>
            <p:cNvSpPr txBox="1"/>
            <p:nvPr/>
          </p:nvSpPr>
          <p:spPr>
            <a:xfrm>
              <a:off x="186254" y="319883"/>
              <a:ext cx="21610282" cy="26687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/>
            <a:p>
              <a:pPr algn="l">
                <a:spcBef>
                  <a:spcPts val="1500"/>
                </a:spcBef>
                <a:defRPr sz="6000"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ggplot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(data = </a:t>
              </a:r>
              <a:r>
                <a:rPr dirty="0">
                  <a:solidFill>
                    <a:schemeClr val="accent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&lt;DATA&gt;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) +</a:t>
              </a:r>
            </a:p>
            <a:p>
              <a:pPr algn="l">
                <a:spcBef>
                  <a:spcPts val="1500"/>
                </a:spcBef>
                <a:defRPr sz="6000"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  </a:t>
              </a:r>
              <a:r>
                <a:rPr dirty="0">
                  <a:solidFill>
                    <a:schemeClr val="accent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&lt;GEOM_FUNCTION&gt;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(mapping = 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aes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</a:t>
              </a:r>
              <a:r>
                <a:rPr dirty="0">
                  <a:solidFill>
                    <a:schemeClr val="accent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&lt;MAPPINGS&gt;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))</a:t>
              </a:r>
            </a:p>
          </p:txBody>
        </p:sp>
      </p:grp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3" name="ggplot2-hex.png" descr="ggplot2-h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35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355" name="Square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56" name="Square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57" name="geom_ functions"/>
          <p:cNvSpPr txBox="1"/>
          <p:nvPr/>
        </p:nvSpPr>
        <p:spPr>
          <a:xfrm>
            <a:off x="4007752" y="676603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geom_ functions</a:t>
            </a:r>
          </a:p>
        </p:txBody>
      </p:sp>
      <p:sp>
        <p:nvSpPr>
          <p:cNvPr id="358" name="Each requires a mapping argument."/>
          <p:cNvSpPr txBox="1"/>
          <p:nvPr/>
        </p:nvSpPr>
        <p:spPr>
          <a:xfrm>
            <a:off x="1884620" y="3279510"/>
            <a:ext cx="9329716" cy="4507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spcBef>
                <a:spcPts val="4100"/>
              </a:spcBef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Each requires a mapping argument.</a:t>
            </a:r>
          </a:p>
        </p:txBody>
      </p:sp>
      <p:grpSp>
        <p:nvGrpSpPr>
          <p:cNvPr id="363" name="Group"/>
          <p:cNvGrpSpPr/>
          <p:nvPr/>
        </p:nvGrpSpPr>
        <p:grpSpPr>
          <a:xfrm>
            <a:off x="5789764" y="3032655"/>
            <a:ext cx="15515970" cy="10303886"/>
            <a:chOff x="0" y="0"/>
            <a:chExt cx="15515968" cy="10303884"/>
          </a:xfrm>
        </p:grpSpPr>
        <p:pic>
          <p:nvPicPr>
            <p:cNvPr id="359" name="ggplot2-cheatsheet.png" descr="ggplot2-cheatsheet.png"/>
            <p:cNvPicPr>
              <a:picLocks noChangeAspect="1"/>
            </p:cNvPicPr>
            <p:nvPr/>
          </p:nvPicPr>
          <p:blipFill>
            <a:blip r:embed="rId4">
              <a:extLst/>
            </a:blip>
            <a:srcRect/>
            <a:stretch>
              <a:fillRect/>
            </a:stretch>
          </p:blipFill>
          <p:spPr>
            <a:xfrm>
              <a:off x="0" y="4486064"/>
              <a:ext cx="3767822" cy="2911499"/>
            </a:xfrm>
            <a:prstGeom prst="rect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pic>
        <p:sp>
          <p:nvSpPr>
            <p:cNvPr id="360" name="Shape"/>
            <p:cNvSpPr/>
            <p:nvPr/>
          </p:nvSpPr>
          <p:spPr>
            <a:xfrm flipH="1">
              <a:off x="973857" y="0"/>
              <a:ext cx="4375385" cy="103030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9598"/>
                  </a:lnTo>
                  <a:lnTo>
                    <a:pt x="21518" y="15279"/>
                  </a:lnTo>
                  <a:lnTo>
                    <a:pt x="104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38947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61" name="Rectangle"/>
            <p:cNvSpPr/>
            <p:nvPr/>
          </p:nvSpPr>
          <p:spPr>
            <a:xfrm>
              <a:off x="1002443" y="4552882"/>
              <a:ext cx="2712949" cy="2777707"/>
            </a:xfrm>
            <a:prstGeom prst="rect">
              <a:avLst/>
            </a:prstGeom>
            <a:solidFill>
              <a:srgbClr val="53585F">
                <a:alpha val="60770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pic>
          <p:nvPicPr>
            <p:cNvPr id="362" name="ggplot2-cheatsheet copy.pdf" descr="ggplot2-cheatsheet copy.pdf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5298829" y="18227"/>
              <a:ext cx="10217140" cy="10285658"/>
            </a:xfrm>
            <a:prstGeom prst="rect">
              <a:avLst/>
            </a:prstGeom>
            <a:ln w="25400" cap="flat">
              <a:solidFill>
                <a:srgbClr val="53585F"/>
              </a:solidFill>
              <a:prstDash val="solid"/>
              <a:miter lim="400000"/>
            </a:ln>
            <a:effectLst/>
          </p:spPr>
        </p:pic>
      </p:grpSp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Your Turn 3"/>
          <p:cNvSpPr txBox="1">
            <a:spLocks noGrp="1"/>
          </p:cNvSpPr>
          <p:nvPr>
            <p:ph type="title" idx="4294967295"/>
          </p:nvPr>
        </p:nvSpPr>
        <p:spPr>
          <a:xfrm>
            <a:off x="4833937" y="650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 3</a:t>
            </a:r>
          </a:p>
        </p:txBody>
      </p:sp>
      <p:sp>
        <p:nvSpPr>
          <p:cNvPr id="370" name="With your partner, decide how to replace this scatterplot with one that draws boxplots? Use the cheatsheet. Try your best guess."/>
          <p:cNvSpPr txBox="1">
            <a:spLocks noGrp="1"/>
          </p:cNvSpPr>
          <p:nvPr>
            <p:ph type="body" sz="quarter" idx="4294967295"/>
          </p:nvPr>
        </p:nvSpPr>
        <p:spPr>
          <a:xfrm>
            <a:off x="1445226" y="2554623"/>
            <a:ext cx="21493548" cy="2501547"/>
          </a:xfrm>
          <a:prstGeom prst="rect">
            <a:avLst/>
          </a:prstGeom>
        </p:spPr>
        <p:txBody>
          <a:bodyPr lIns="71437" tIns="71437" rIns="71437" bIns="71437">
            <a:normAutofit/>
          </a:bodyPr>
          <a:lstStyle>
            <a:lvl1pPr marL="0" indent="0" defTabSz="578358">
              <a:spcBef>
                <a:spcPts val="2300"/>
              </a:spcBef>
              <a:buSzTx/>
              <a:buNone/>
              <a:defRPr sz="594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lang="en-GB" dirty="0"/>
              <a:t>D</a:t>
            </a:r>
            <a:r>
              <a:rPr dirty="0" err="1"/>
              <a:t>ecide</a:t>
            </a:r>
            <a:r>
              <a:rPr dirty="0"/>
              <a:t> how to replace this scatterplot with one that draws boxplots? Use the </a:t>
            </a:r>
            <a:r>
              <a:rPr dirty="0" err="1"/>
              <a:t>cheatsheet</a:t>
            </a:r>
            <a:r>
              <a:rPr dirty="0"/>
              <a:t>. Try your best guess.</a:t>
            </a:r>
          </a:p>
        </p:txBody>
      </p:sp>
      <p:pic>
        <p:nvPicPr>
          <p:cNvPr id="372" name="mpg-class-hwy.pdf" descr="mpg-class-hwy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09652" y="5060553"/>
            <a:ext cx="8620126" cy="6465094"/>
          </a:xfrm>
          <a:prstGeom prst="rect">
            <a:avLst/>
          </a:prstGeom>
          <a:ln w="12700">
            <a:miter lim="400000"/>
          </a:ln>
        </p:spPr>
      </p:pic>
      <p:pic>
        <p:nvPicPr>
          <p:cNvPr id="373" name="boxplot.png" descr="boxplot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348269" y="5059417"/>
            <a:ext cx="8626079" cy="6467366"/>
          </a:xfrm>
          <a:prstGeom prst="rect">
            <a:avLst/>
          </a:prstGeom>
          <a:ln w="12700">
            <a:miter lim="400000"/>
          </a:ln>
        </p:spPr>
      </p:pic>
      <p:sp>
        <p:nvSpPr>
          <p:cNvPr id="374" name="ggplot(mpg) + geom_point(aes(class, hwy))"/>
          <p:cNvSpPr txBox="1"/>
          <p:nvPr/>
        </p:nvSpPr>
        <p:spPr>
          <a:xfrm>
            <a:off x="1403658" y="11855176"/>
            <a:ext cx="17618079" cy="9407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(mpg) +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geom_point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(class,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hwy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65BF96-5EC7-479A-BD76-4EAB246E38A8}"/>
              </a:ext>
            </a:extLst>
          </p:cNvPr>
          <p:cNvSpPr txBox="1"/>
          <p:nvPr/>
        </p:nvSpPr>
        <p:spPr>
          <a:xfrm>
            <a:off x="19938755" y="11766997"/>
            <a:ext cx="3145092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2 minutes</a:t>
            </a:r>
          </a:p>
        </p:txBody>
      </p:sp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6" name="boxplot.png" descr="boxplo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128404" y="330200"/>
            <a:ext cx="14127192" cy="10591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77" name="ggplot2-hex.png" descr="ggplot2-hex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37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379" name="ggplot(data = mpg) +…"/>
          <p:cNvSpPr txBox="1"/>
          <p:nvPr/>
        </p:nvSpPr>
        <p:spPr>
          <a:xfrm>
            <a:off x="1996927" y="11010425"/>
            <a:ext cx="2039014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(data = mpg) +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geom_boxplot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(mapping =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(x = class, y =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hwy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</p:txBody>
      </p:sp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Your Turn 4"/>
          <p:cNvSpPr txBox="1">
            <a:spLocks noGrp="1"/>
          </p:cNvSpPr>
          <p:nvPr>
            <p:ph type="title" idx="4294967295"/>
          </p:nvPr>
        </p:nvSpPr>
        <p:spPr>
          <a:xfrm>
            <a:off x="4833937" y="650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 4</a:t>
            </a:r>
          </a:p>
        </p:txBody>
      </p:sp>
      <p:sp>
        <p:nvSpPr>
          <p:cNvPr id="382" name="With your partner,  make the histogram of hwy below. Use the cheatsheet. Hint: do not supply a y variable."/>
          <p:cNvSpPr txBox="1">
            <a:spLocks noGrp="1"/>
          </p:cNvSpPr>
          <p:nvPr>
            <p:ph type="body" sz="quarter" idx="4294967295"/>
          </p:nvPr>
        </p:nvSpPr>
        <p:spPr>
          <a:xfrm>
            <a:off x="1445226" y="2554623"/>
            <a:ext cx="21493548" cy="2501547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dirty="0"/>
              <a:t>M</a:t>
            </a:r>
            <a:r>
              <a:rPr dirty="0" err="1"/>
              <a:t>ake</a:t>
            </a:r>
            <a:r>
              <a:rPr dirty="0"/>
              <a:t> the histogram of </a:t>
            </a:r>
            <a:r>
              <a:rPr b="1" dirty="0" err="1"/>
              <a:t>hwy</a:t>
            </a:r>
            <a:r>
              <a:rPr dirty="0"/>
              <a:t> below. Use the </a:t>
            </a:r>
            <a:r>
              <a:rPr dirty="0" err="1"/>
              <a:t>cheatsheet</a:t>
            </a:r>
            <a:r>
              <a:rPr dirty="0"/>
              <a:t>. Hint: do not supply a </a:t>
            </a:r>
            <a:r>
              <a:rPr b="1" dirty="0"/>
              <a:t>y</a:t>
            </a:r>
            <a:r>
              <a:rPr dirty="0"/>
              <a:t> variable.</a:t>
            </a:r>
          </a:p>
        </p:txBody>
      </p:sp>
      <p:pic>
        <p:nvPicPr>
          <p:cNvPr id="384" name="Rplot12.pdf" descr="Rplot12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951822" y="5047003"/>
            <a:ext cx="12480356" cy="7918406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16245F5-DB6F-49C7-89C0-D490C867672E}"/>
              </a:ext>
            </a:extLst>
          </p:cNvPr>
          <p:cNvSpPr txBox="1"/>
          <p:nvPr/>
        </p:nvSpPr>
        <p:spPr>
          <a:xfrm>
            <a:off x="19938755" y="11766997"/>
            <a:ext cx="3145091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dirty="0"/>
              <a:t>2</a:t>
            </a: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 minutes</a:t>
            </a:r>
          </a:p>
        </p:txBody>
      </p:sp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6" name="Rplot15.pdf" descr="Rplot15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25900" y="650840"/>
            <a:ext cx="16332200" cy="10362287"/>
          </a:xfrm>
          <a:prstGeom prst="rect">
            <a:avLst/>
          </a:prstGeom>
          <a:ln w="12700">
            <a:miter lim="400000"/>
          </a:ln>
        </p:spPr>
      </p:pic>
      <p:pic>
        <p:nvPicPr>
          <p:cNvPr id="387" name="ggplot2-hex.png" descr="ggplot2-hex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38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389" name="ggplot(data = mpg) +…"/>
          <p:cNvSpPr txBox="1"/>
          <p:nvPr/>
        </p:nvSpPr>
        <p:spPr>
          <a:xfrm>
            <a:off x="1579777" y="11010425"/>
            <a:ext cx="2122444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(data = mpg) +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geom_histogram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(mapping =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(x =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hwy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</p:txBody>
      </p:sp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1" name="ggplot2-hex.png" descr="ggplot2-h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39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393" name="ggplot(data = mpg) +…"/>
          <p:cNvSpPr txBox="1"/>
          <p:nvPr/>
        </p:nvSpPr>
        <p:spPr>
          <a:xfrm>
            <a:off x="1579777" y="11010425"/>
            <a:ext cx="2122444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(data = mpg) +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geom_histogram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(mapping =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(x =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hwy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binwidth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= 2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pic>
        <p:nvPicPr>
          <p:cNvPr id="394" name="Rplot12.pdf" descr="Rplot12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028717" y="652629"/>
            <a:ext cx="16326566" cy="10358709"/>
          </a:xfrm>
          <a:prstGeom prst="rect">
            <a:avLst/>
          </a:prstGeom>
          <a:ln w="12700">
            <a:miter lim="400000"/>
          </a:ln>
        </p:spPr>
      </p:pic>
      <p:sp>
        <p:nvSpPr>
          <p:cNvPr id="395" name="?"/>
          <p:cNvSpPr/>
          <p:nvPr/>
        </p:nvSpPr>
        <p:spPr>
          <a:xfrm>
            <a:off x="2602392" y="4428109"/>
            <a:ext cx="1401413" cy="19449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7686"/>
                </a:moveTo>
                <a:lnTo>
                  <a:pt x="0" y="3914"/>
                </a:lnTo>
                <a:cubicBezTo>
                  <a:pt x="0" y="1753"/>
                  <a:pt x="2432" y="0"/>
                  <a:pt x="5433" y="0"/>
                </a:cubicBezTo>
                <a:lnTo>
                  <a:pt x="16167" y="0"/>
                </a:lnTo>
                <a:cubicBezTo>
                  <a:pt x="19168" y="0"/>
                  <a:pt x="21600" y="1753"/>
                  <a:pt x="21600" y="3914"/>
                </a:cubicBezTo>
                <a:lnTo>
                  <a:pt x="21600" y="17686"/>
                </a:lnTo>
                <a:cubicBezTo>
                  <a:pt x="21600" y="19847"/>
                  <a:pt x="19168" y="21600"/>
                  <a:pt x="16167" y="21600"/>
                </a:cubicBezTo>
                <a:lnTo>
                  <a:pt x="5433" y="21600"/>
                </a:lnTo>
                <a:cubicBezTo>
                  <a:pt x="2432" y="21600"/>
                  <a:pt x="0" y="19847"/>
                  <a:pt x="0" y="17686"/>
                </a:cubicBezTo>
                <a:close/>
              </a:path>
            </a:pathLst>
          </a:custGeom>
          <a:solidFill>
            <a:schemeClr val="accent1">
              <a:alpha val="64384"/>
            </a:schemeClr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defRPr sz="96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?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5" grpId="1" animBg="1" advAuto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Rplot13.pdf" descr="Rplot13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949950" y="5045814"/>
            <a:ext cx="12484100" cy="7920784"/>
          </a:xfrm>
          <a:prstGeom prst="rect">
            <a:avLst/>
          </a:prstGeom>
          <a:ln w="12700">
            <a:miter lim="400000"/>
          </a:ln>
        </p:spPr>
      </p:pic>
      <p:sp>
        <p:nvSpPr>
          <p:cNvPr id="398" name="Your Turn 5"/>
          <p:cNvSpPr txBox="1">
            <a:spLocks noGrp="1"/>
          </p:cNvSpPr>
          <p:nvPr>
            <p:ph type="title" idx="4294967295"/>
          </p:nvPr>
        </p:nvSpPr>
        <p:spPr>
          <a:xfrm>
            <a:off x="4833937" y="650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 5</a:t>
            </a:r>
          </a:p>
        </p:txBody>
      </p:sp>
      <p:sp>
        <p:nvSpPr>
          <p:cNvPr id="399" name="With your partner,  make the density plot of hwy colored by class below. Use the cheatsheet. Try your best guess."/>
          <p:cNvSpPr txBox="1">
            <a:spLocks noGrp="1"/>
          </p:cNvSpPr>
          <p:nvPr>
            <p:ph type="body" sz="quarter" idx="4294967295"/>
          </p:nvPr>
        </p:nvSpPr>
        <p:spPr>
          <a:xfrm>
            <a:off x="1445226" y="2554623"/>
            <a:ext cx="21493548" cy="2501547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dirty="0"/>
              <a:t>M</a:t>
            </a:r>
            <a:r>
              <a:rPr dirty="0" err="1"/>
              <a:t>ake</a:t>
            </a:r>
            <a:r>
              <a:rPr dirty="0"/>
              <a:t> the density plot of </a:t>
            </a:r>
            <a:r>
              <a:rPr b="1" dirty="0" err="1"/>
              <a:t>hwy</a:t>
            </a:r>
            <a:r>
              <a:rPr dirty="0"/>
              <a:t> colored by </a:t>
            </a:r>
            <a:r>
              <a:rPr b="1" dirty="0"/>
              <a:t>class</a:t>
            </a:r>
            <a:r>
              <a:rPr dirty="0"/>
              <a:t> below. Use the </a:t>
            </a:r>
            <a:r>
              <a:rPr dirty="0" err="1"/>
              <a:t>cheatsheet</a:t>
            </a:r>
            <a:r>
              <a:rPr dirty="0"/>
              <a:t>. Try your best guess.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6A8989-9A52-4894-9576-E62BADA0B528}"/>
              </a:ext>
            </a:extLst>
          </p:cNvPr>
          <p:cNvSpPr txBox="1"/>
          <p:nvPr/>
        </p:nvSpPr>
        <p:spPr>
          <a:xfrm>
            <a:off x="19938755" y="11766997"/>
            <a:ext cx="3145092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2 minutes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pic>
        <p:nvPicPr>
          <p:cNvPr id="117" name="Screen Shot 2017-07-19 at 2.56.48 PM.png" descr="Screen Shot 2017-07-19 at 2.56.48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702843" y="4099701"/>
            <a:ext cx="7095524" cy="9112679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  <a:effectLst>
            <a:outerShdw blurRad="165100" dist="63500" dir="5400000" rotWithShape="0">
              <a:srgbClr val="000000">
                <a:alpha val="50000"/>
              </a:srgbClr>
            </a:outerShdw>
          </a:effectLst>
        </p:spPr>
      </p:pic>
      <p:sp>
        <p:nvSpPr>
          <p:cNvPr id="118" name="Setup"/>
          <p:cNvSpPr txBox="1"/>
          <p:nvPr/>
        </p:nvSpPr>
        <p:spPr>
          <a:xfrm>
            <a:off x="4025134" y="4861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Setup</a:t>
            </a:r>
          </a:p>
        </p:txBody>
      </p:sp>
      <p:sp>
        <p:nvSpPr>
          <p:cNvPr id="119" name="The setup chunk is always run once before anything else"/>
          <p:cNvSpPr txBox="1"/>
          <p:nvPr/>
        </p:nvSpPr>
        <p:spPr>
          <a:xfrm>
            <a:off x="3199300" y="2425100"/>
            <a:ext cx="18020166" cy="18829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The setup chunk is always run once before anything else</a:t>
            </a:r>
          </a:p>
        </p:txBody>
      </p:sp>
      <p:grpSp>
        <p:nvGrpSpPr>
          <p:cNvPr id="125" name="Group"/>
          <p:cNvGrpSpPr/>
          <p:nvPr/>
        </p:nvGrpSpPr>
        <p:grpSpPr>
          <a:xfrm>
            <a:off x="5358241" y="5007088"/>
            <a:ext cx="9761202" cy="1779511"/>
            <a:chOff x="0" y="0"/>
            <a:chExt cx="9761201" cy="1779510"/>
          </a:xfrm>
        </p:grpSpPr>
        <p:grpSp>
          <p:nvGrpSpPr>
            <p:cNvPr id="123" name="Group"/>
            <p:cNvGrpSpPr/>
            <p:nvPr/>
          </p:nvGrpSpPr>
          <p:grpSpPr>
            <a:xfrm>
              <a:off x="0" y="0"/>
              <a:ext cx="9761202" cy="1779511"/>
              <a:chOff x="630790" y="-21535"/>
              <a:chExt cx="9761201" cy="1779510"/>
            </a:xfrm>
          </p:grpSpPr>
          <p:sp>
            <p:nvSpPr>
              <p:cNvPr id="120" name="Shape"/>
              <p:cNvSpPr/>
              <p:nvPr/>
            </p:nvSpPr>
            <p:spPr>
              <a:xfrm>
                <a:off x="630790" y="-21536"/>
                <a:ext cx="2937274" cy="177951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8333"/>
                    </a:moveTo>
                    <a:lnTo>
                      <a:pt x="21600" y="0"/>
                    </a:lnTo>
                    <a:lnTo>
                      <a:pt x="21510" y="21600"/>
                    </a:lnTo>
                    <a:lnTo>
                      <a:pt x="13" y="15165"/>
                    </a:lnTo>
                    <a:lnTo>
                      <a:pt x="0" y="8333"/>
                    </a:lnTo>
                    <a:close/>
                  </a:path>
                </a:pathLst>
              </a:custGeom>
              <a:solidFill>
                <a:srgbClr val="000000">
                  <a:alpha val="33169"/>
                </a:srgbClr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21" name="Rectangle"/>
              <p:cNvSpPr/>
              <p:nvPr/>
            </p:nvSpPr>
            <p:spPr>
              <a:xfrm>
                <a:off x="632849" y="661638"/>
                <a:ext cx="2972295" cy="576926"/>
              </a:xfrm>
              <a:prstGeom prst="rect">
                <a:avLst/>
              </a:prstGeom>
              <a:solidFill>
                <a:srgbClr val="000000">
                  <a:alpha val="13932"/>
                </a:srgbClr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pic>
            <p:nvPicPr>
              <p:cNvPr id="122" name="Screen Shot 2017-07-14 at 3.44.41 PM.png" descr="Screen Shot 2017-07-14 at 3.44.41 PM.png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rcRect r="65915" b="86395"/>
              <a:stretch>
                <a:fillRect/>
              </a:stretch>
            </p:blipFill>
            <p:spPr>
              <a:xfrm>
                <a:off x="3569501" y="4503"/>
                <a:ext cx="6822492" cy="1306442"/>
              </a:xfrm>
              <a:prstGeom prst="rect">
                <a:avLst/>
              </a:prstGeom>
              <a:ln w="50800" cap="flat">
                <a:solidFill>
                  <a:srgbClr val="000000"/>
                </a:solidFill>
                <a:prstDash val="solid"/>
                <a:miter lim="400000"/>
              </a:ln>
              <a:effectLst>
                <a:outerShdw blurRad="165100" dist="63500" dir="5400000" rotWithShape="0">
                  <a:srgbClr val="000000">
                    <a:alpha val="50000"/>
                  </a:srgbClr>
                </a:outerShdw>
              </a:effectLst>
            </p:spPr>
          </p:pic>
        </p:grpSp>
        <p:pic>
          <p:nvPicPr>
            <p:cNvPr id="124" name="Screen Shot 2017-07-19 at 2.56.48 PM.png" descr="Screen Shot 2017-07-19 at 2.56.48 PM.png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9239" t="17718" r="57616" b="75739"/>
            <a:stretch>
              <a:fillRect/>
            </a:stretch>
          </p:blipFill>
          <p:spPr>
            <a:xfrm>
              <a:off x="2931818" y="31740"/>
              <a:ext cx="6823468" cy="1729584"/>
            </a:xfrm>
            <a:prstGeom prst="rect">
              <a:avLst/>
            </a:prstGeom>
            <a:ln w="50800" cap="flat">
              <a:solidFill>
                <a:srgbClr val="000000"/>
              </a:solidFill>
              <a:prstDash val="solid"/>
              <a:miter lim="400000"/>
            </a:ln>
            <a:effectLst>
              <a:outerShdw blurRad="165100" dist="63500" dir="5400000" rotWithShape="0">
                <a:srgbClr val="000000">
                  <a:alpha val="50000"/>
                </a:srgbClr>
              </a:outerShdw>
            </a:effectLst>
          </p:spPr>
        </p:pic>
      </p:grpSp>
      <p:sp>
        <p:nvSpPr>
          <p:cNvPr id="4" name="Speech Bubble: Rectangle 3">
            <a:extLst>
              <a:ext uri="{FF2B5EF4-FFF2-40B4-BE49-F238E27FC236}">
                <a16:creationId xmlns:a16="http://schemas.microsoft.com/office/drawing/2014/main" id="{0181224E-462D-4E11-B385-33011FC2C35F}"/>
              </a:ext>
            </a:extLst>
          </p:cNvPr>
          <p:cNvSpPr/>
          <p:nvPr/>
        </p:nvSpPr>
        <p:spPr>
          <a:xfrm>
            <a:off x="16142677" y="4794210"/>
            <a:ext cx="7596554" cy="1806263"/>
          </a:xfrm>
          <a:prstGeom prst="wedgeRectCallout">
            <a:avLst>
              <a:gd name="adj1" fmla="val -111111"/>
              <a:gd name="adj2" fmla="val -23171"/>
            </a:avLst>
          </a:prstGeom>
          <a:solidFill>
            <a:schemeClr val="tx1">
              <a:lumMod val="65000"/>
              <a:lumOff val="35000"/>
            </a:schemeClr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chunk labels are optional,</a:t>
            </a:r>
          </a:p>
          <a:p>
            <a:r>
              <a:rPr lang="en-GB" sz="5400" dirty="0">
                <a:solidFill>
                  <a:schemeClr val="bg1"/>
                </a:solidFill>
              </a:rPr>
              <a:t>the setup label is special</a:t>
            </a:r>
          </a:p>
        </p:txBody>
      </p:sp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2" name="Rplot16.pdf" descr="Rplot16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25900" y="650840"/>
            <a:ext cx="16332200" cy="10362287"/>
          </a:xfrm>
          <a:prstGeom prst="rect">
            <a:avLst/>
          </a:prstGeom>
          <a:ln w="12700">
            <a:miter lim="400000"/>
          </a:ln>
        </p:spPr>
      </p:pic>
      <p:pic>
        <p:nvPicPr>
          <p:cNvPr id="403" name="ggplot2-hex.png" descr="ggplot2-hex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40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405" name="ggplot(data = mpg) +…"/>
          <p:cNvSpPr txBox="1"/>
          <p:nvPr/>
        </p:nvSpPr>
        <p:spPr>
          <a:xfrm>
            <a:off x="1579777" y="11010425"/>
            <a:ext cx="2122444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(data = mpg) +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geom_density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(mapping =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(x =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hwy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</p:txBody>
      </p:sp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7" name="Rplot13.pdf" descr="Rplot13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25900" y="650840"/>
            <a:ext cx="16332200" cy="10362287"/>
          </a:xfrm>
          <a:prstGeom prst="rect">
            <a:avLst/>
          </a:prstGeom>
          <a:ln w="12700">
            <a:miter lim="400000"/>
          </a:ln>
        </p:spPr>
      </p:pic>
      <p:pic>
        <p:nvPicPr>
          <p:cNvPr id="408" name="ggplot2-hex.png" descr="ggplot2-hex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40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410" name="ggplot(data = mpg) +…"/>
          <p:cNvSpPr txBox="1"/>
          <p:nvPr/>
        </p:nvSpPr>
        <p:spPr>
          <a:xfrm>
            <a:off x="1579777" y="11010425"/>
            <a:ext cx="2122444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(data = mpg) +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geom_density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(mapping =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(x =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hwy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color = class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</p:txBody>
      </p:sp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" name="Rplot17.pdf" descr="Rplot17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25900" y="650840"/>
            <a:ext cx="16332200" cy="10362287"/>
          </a:xfrm>
          <a:prstGeom prst="rect">
            <a:avLst/>
          </a:prstGeom>
          <a:ln w="12700">
            <a:miter lim="400000"/>
          </a:ln>
        </p:spPr>
      </p:pic>
      <p:pic>
        <p:nvPicPr>
          <p:cNvPr id="413" name="ggplot2-hex.png" descr="ggplot2-hex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41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415" name="ggplot(data = mpg) +…"/>
          <p:cNvSpPr txBox="1"/>
          <p:nvPr/>
        </p:nvSpPr>
        <p:spPr>
          <a:xfrm>
            <a:off x="1579777" y="11010425"/>
            <a:ext cx="2122444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(data = mpg) +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geom_density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(mapping =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(x =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hwy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group = 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class))</a:t>
            </a:r>
          </a:p>
        </p:txBody>
      </p:sp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7" name="Rplot14.pdf" descr="Rplot14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949950" y="5045814"/>
            <a:ext cx="12484100" cy="7920784"/>
          </a:xfrm>
          <a:prstGeom prst="rect">
            <a:avLst/>
          </a:prstGeom>
          <a:ln w="12700">
            <a:miter lim="400000"/>
          </a:ln>
        </p:spPr>
      </p:pic>
      <p:sp>
        <p:nvSpPr>
          <p:cNvPr id="418" name="Your Turn 6"/>
          <p:cNvSpPr txBox="1">
            <a:spLocks noGrp="1"/>
          </p:cNvSpPr>
          <p:nvPr>
            <p:ph type="title" idx="4294967295"/>
          </p:nvPr>
        </p:nvSpPr>
        <p:spPr>
          <a:xfrm>
            <a:off x="4833937" y="650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 6</a:t>
            </a:r>
          </a:p>
        </p:txBody>
      </p:sp>
      <p:sp>
        <p:nvSpPr>
          <p:cNvPr id="419" name="With your partner, make the bar chart of hwy colored by class below. Use the cheatsheet. Try your best guess."/>
          <p:cNvSpPr txBox="1">
            <a:spLocks noGrp="1"/>
          </p:cNvSpPr>
          <p:nvPr>
            <p:ph type="body" sz="quarter" idx="4294967295"/>
          </p:nvPr>
        </p:nvSpPr>
        <p:spPr>
          <a:xfrm>
            <a:off x="1445226" y="2554623"/>
            <a:ext cx="21493548" cy="2501547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dirty="0"/>
              <a:t>M</a:t>
            </a:r>
            <a:r>
              <a:rPr dirty="0" err="1"/>
              <a:t>ake</a:t>
            </a:r>
            <a:r>
              <a:rPr dirty="0"/>
              <a:t> the bar chart of </a:t>
            </a:r>
            <a:r>
              <a:rPr b="1" dirty="0" err="1"/>
              <a:t>hwy</a:t>
            </a:r>
            <a:r>
              <a:rPr dirty="0"/>
              <a:t> colored by </a:t>
            </a:r>
            <a:r>
              <a:rPr b="1" dirty="0"/>
              <a:t>class</a:t>
            </a:r>
            <a:r>
              <a:rPr dirty="0"/>
              <a:t> below. Use the </a:t>
            </a:r>
            <a:r>
              <a:rPr dirty="0" err="1"/>
              <a:t>cheatsheet</a:t>
            </a:r>
            <a:r>
              <a:rPr dirty="0"/>
              <a:t>. Try your best guess.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F9E043-DB56-4583-AF64-8190A9B3A42C}"/>
              </a:ext>
            </a:extLst>
          </p:cNvPr>
          <p:cNvSpPr txBox="1"/>
          <p:nvPr/>
        </p:nvSpPr>
        <p:spPr>
          <a:xfrm>
            <a:off x="19938755" y="11766997"/>
            <a:ext cx="3145092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2 minutes</a:t>
            </a:r>
          </a:p>
        </p:txBody>
      </p:sp>
    </p:spTree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2" name="Rplot19.pdf" descr="Rplot19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25900" y="650840"/>
            <a:ext cx="16332200" cy="10362287"/>
          </a:xfrm>
          <a:prstGeom prst="rect">
            <a:avLst/>
          </a:prstGeom>
          <a:ln w="12700">
            <a:miter lim="400000"/>
          </a:ln>
        </p:spPr>
      </p:pic>
      <p:pic>
        <p:nvPicPr>
          <p:cNvPr id="423" name="ggplot2-hex.png" descr="ggplot2-hex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42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425" name="ggplot(data = mpg) +…"/>
          <p:cNvSpPr txBox="1"/>
          <p:nvPr/>
        </p:nvSpPr>
        <p:spPr>
          <a:xfrm>
            <a:off x="1579777" y="11010425"/>
            <a:ext cx="2122444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(data = mpg) +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geom_bar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(mapping =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(x = class,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color = 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class))</a:t>
            </a:r>
          </a:p>
        </p:txBody>
      </p:sp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7" name="Rplot14.pdf" descr="Rplot14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25900" y="650840"/>
            <a:ext cx="16332200" cy="10362287"/>
          </a:xfrm>
          <a:prstGeom prst="rect">
            <a:avLst/>
          </a:prstGeom>
          <a:ln w="12700">
            <a:miter lim="400000"/>
          </a:ln>
        </p:spPr>
      </p:pic>
      <p:pic>
        <p:nvPicPr>
          <p:cNvPr id="428" name="ggplot2-hex.png" descr="ggplot2-hex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42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430" name="ggplot(data = mpg) +…"/>
          <p:cNvSpPr txBox="1"/>
          <p:nvPr/>
        </p:nvSpPr>
        <p:spPr>
          <a:xfrm>
            <a:off x="1579777" y="11010425"/>
            <a:ext cx="2122444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(data = mpg) +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geom_bar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(mapping =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(x = class,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fill = 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class))</a:t>
            </a:r>
          </a:p>
        </p:txBody>
      </p:sp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Your Turn 7"/>
          <p:cNvSpPr txBox="1">
            <a:spLocks noGrp="1"/>
          </p:cNvSpPr>
          <p:nvPr>
            <p:ph type="title" idx="4294967295"/>
          </p:nvPr>
        </p:nvSpPr>
        <p:spPr>
          <a:xfrm>
            <a:off x="4833937" y="753632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 7</a:t>
            </a:r>
          </a:p>
        </p:txBody>
      </p:sp>
      <p:sp>
        <p:nvSpPr>
          <p:cNvPr id="433" name="With your partner,  predict what this code will do.…"/>
          <p:cNvSpPr txBox="1">
            <a:spLocks noGrp="1"/>
          </p:cNvSpPr>
          <p:nvPr>
            <p:ph type="body" sz="quarter" idx="4294967295"/>
          </p:nvPr>
        </p:nvSpPr>
        <p:spPr>
          <a:xfrm>
            <a:off x="4008073" y="3718027"/>
            <a:ext cx="16985813" cy="2539797"/>
          </a:xfrm>
          <a:prstGeom prst="rect">
            <a:avLst/>
          </a:prstGeom>
        </p:spPr>
        <p:txBody>
          <a:bodyPr lIns="71437" tIns="71437" rIns="71437" bIns="71437">
            <a:normAutofit/>
          </a:bodyPr>
          <a:lstStyle/>
          <a:p>
            <a:pPr marL="0" indent="0" defTabSz="584200">
              <a:spcBef>
                <a:spcPts val="2400"/>
              </a:spcBef>
              <a:buSzTx/>
              <a:buNone/>
              <a:defRPr sz="64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dirty="0"/>
              <a:t>Take a moment to p</a:t>
            </a:r>
            <a:r>
              <a:rPr dirty="0" err="1"/>
              <a:t>redict</a:t>
            </a:r>
            <a:r>
              <a:rPr dirty="0"/>
              <a:t> what this code will do. 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4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Then run it.</a:t>
            </a:r>
          </a:p>
        </p:txBody>
      </p:sp>
      <p:sp>
        <p:nvSpPr>
          <p:cNvPr id="435" name="ggplot(mpg) +…"/>
          <p:cNvSpPr txBox="1"/>
          <p:nvPr/>
        </p:nvSpPr>
        <p:spPr>
          <a:xfrm>
            <a:off x="4626240" y="6674445"/>
            <a:ext cx="15749480" cy="33135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>
              <a:defRPr sz="64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ggplot(mpg) + </a:t>
            </a:r>
          </a:p>
          <a:p>
            <a:pPr algn="l">
              <a:defRPr sz="64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geom_point(aes(displ, hwy)) +</a:t>
            </a:r>
          </a:p>
          <a:p>
            <a:pPr algn="l">
              <a:defRPr sz="64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geom_smooth(aes(displ, hwy))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6D0BBE-B96F-4C62-985D-E0FE8A4752AE}"/>
              </a:ext>
            </a:extLst>
          </p:cNvPr>
          <p:cNvSpPr txBox="1"/>
          <p:nvPr/>
        </p:nvSpPr>
        <p:spPr>
          <a:xfrm>
            <a:off x="19938755" y="11766997"/>
            <a:ext cx="3145092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3 minutes</a:t>
            </a:r>
          </a:p>
        </p:txBody>
      </p:sp>
    </p:spTree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7" name="Rplot02.png" descr="Rplot0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25212" y="330200"/>
            <a:ext cx="19133576" cy="10591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38" name="ggplot2-hex.png" descr="ggplot2-hex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43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440" name="ggplot(data = mpg) +…"/>
          <p:cNvSpPr txBox="1"/>
          <p:nvPr/>
        </p:nvSpPr>
        <p:spPr>
          <a:xfrm>
            <a:off x="3332003" y="10613287"/>
            <a:ext cx="17719993" cy="279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537463">
              <a:spcBef>
                <a:spcPts val="1300"/>
              </a:spcBef>
              <a:defRPr sz="46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(data = mpg) +</a:t>
            </a:r>
          </a:p>
          <a:p>
            <a:pPr algn="l" defTabSz="537463">
              <a:spcBef>
                <a:spcPts val="1300"/>
              </a:spcBef>
              <a:defRPr sz="4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geom_point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(mapping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(x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displ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y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hwy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)) + </a:t>
            </a:r>
          </a:p>
          <a:p>
            <a:pPr algn="l" defTabSz="537463">
              <a:spcBef>
                <a:spcPts val="1300"/>
              </a:spcBef>
              <a:defRPr sz="46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geom_smooth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(mapping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(x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displ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y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hwy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</p:txBody>
      </p:sp>
      <p:sp>
        <p:nvSpPr>
          <p:cNvPr id="441" name="Each new geom adds a new layer"/>
          <p:cNvSpPr/>
          <p:nvPr/>
        </p:nvSpPr>
        <p:spPr>
          <a:xfrm>
            <a:off x="10115067" y="1058170"/>
            <a:ext cx="5416746" cy="21016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4521"/>
                </a:moveTo>
                <a:lnTo>
                  <a:pt x="0" y="7079"/>
                </a:lnTo>
                <a:cubicBezTo>
                  <a:pt x="0" y="3170"/>
                  <a:pt x="1230" y="0"/>
                  <a:pt x="2747" y="0"/>
                </a:cubicBezTo>
                <a:lnTo>
                  <a:pt x="18853" y="0"/>
                </a:lnTo>
                <a:cubicBezTo>
                  <a:pt x="20370" y="0"/>
                  <a:pt x="21600" y="3170"/>
                  <a:pt x="21600" y="7079"/>
                </a:cubicBezTo>
                <a:lnTo>
                  <a:pt x="21600" y="14521"/>
                </a:lnTo>
                <a:cubicBezTo>
                  <a:pt x="21600" y="18430"/>
                  <a:pt x="20370" y="21600"/>
                  <a:pt x="18853" y="21600"/>
                </a:cubicBezTo>
                <a:lnTo>
                  <a:pt x="2747" y="21600"/>
                </a:lnTo>
                <a:cubicBezTo>
                  <a:pt x="1230" y="21600"/>
                  <a:pt x="0" y="18430"/>
                  <a:pt x="0" y="14521"/>
                </a:cubicBezTo>
                <a:close/>
              </a:path>
            </a:pathLst>
          </a:custGeom>
          <a:solidFill>
            <a:schemeClr val="accent1">
              <a:alpha val="64384"/>
            </a:schemeClr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defRPr sz="47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Each new geom adds a new layer</a:t>
            </a:r>
          </a:p>
        </p:txBody>
      </p:sp>
    </p:spTree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3" name="Rplot02.png" descr="Rplot0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25212" y="330200"/>
            <a:ext cx="19133576" cy="10591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44" name="ggplot2-hex.png" descr="ggplot2-hex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44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446" name="ggplot(data = mpg) +…"/>
          <p:cNvSpPr txBox="1"/>
          <p:nvPr/>
        </p:nvSpPr>
        <p:spPr>
          <a:xfrm>
            <a:off x="3332003" y="10613287"/>
            <a:ext cx="17719993" cy="279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537463">
              <a:spcBef>
                <a:spcPts val="1300"/>
              </a:spcBef>
              <a:defRPr sz="4600">
                <a:solidFill>
                  <a:srgbClr val="A6AAA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(data = mpg) +</a:t>
            </a:r>
          </a:p>
          <a:p>
            <a:pPr algn="l" defTabSz="537463">
              <a:spcBef>
                <a:spcPts val="1300"/>
              </a:spcBef>
              <a:defRPr sz="4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geom_point</a:t>
            </a: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mapping = 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(x = 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displ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y = 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hwy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+ </a:t>
            </a:r>
          </a:p>
          <a:p>
            <a:pPr algn="l" defTabSz="537463">
              <a:spcBef>
                <a:spcPts val="1300"/>
              </a:spcBef>
              <a:defRPr sz="46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geom_smooth</a:t>
            </a: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mapping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(x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displ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y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hwy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447" name="Each new geom adds a new layer"/>
          <p:cNvSpPr/>
          <p:nvPr/>
        </p:nvSpPr>
        <p:spPr>
          <a:xfrm>
            <a:off x="10115067" y="1058170"/>
            <a:ext cx="5416746" cy="21016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4521"/>
                </a:moveTo>
                <a:lnTo>
                  <a:pt x="0" y="7079"/>
                </a:lnTo>
                <a:cubicBezTo>
                  <a:pt x="0" y="3170"/>
                  <a:pt x="1230" y="0"/>
                  <a:pt x="2747" y="0"/>
                </a:cubicBezTo>
                <a:lnTo>
                  <a:pt x="18853" y="0"/>
                </a:lnTo>
                <a:cubicBezTo>
                  <a:pt x="20370" y="0"/>
                  <a:pt x="21600" y="3170"/>
                  <a:pt x="21600" y="7079"/>
                </a:cubicBezTo>
                <a:lnTo>
                  <a:pt x="21600" y="14521"/>
                </a:lnTo>
                <a:cubicBezTo>
                  <a:pt x="21600" y="18430"/>
                  <a:pt x="20370" y="21600"/>
                  <a:pt x="18853" y="21600"/>
                </a:cubicBezTo>
                <a:lnTo>
                  <a:pt x="2747" y="21600"/>
                </a:lnTo>
                <a:cubicBezTo>
                  <a:pt x="1230" y="21600"/>
                  <a:pt x="0" y="18430"/>
                  <a:pt x="0" y="14521"/>
                </a:cubicBezTo>
                <a:close/>
              </a:path>
            </a:pathLst>
          </a:custGeom>
          <a:solidFill>
            <a:schemeClr val="accent1">
              <a:alpha val="64384"/>
            </a:schemeClr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defRPr sz="47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Each new geom adds a new layer</a:t>
            </a:r>
          </a:p>
        </p:txBody>
      </p:sp>
    </p:spTree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lobal vs. local"/>
          <p:cNvSpPr txBox="1"/>
          <p:nvPr/>
        </p:nvSpPr>
        <p:spPr>
          <a:xfrm>
            <a:off x="2729252" y="5206999"/>
            <a:ext cx="18925494" cy="330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0000">
                <a:solidFill>
                  <a:srgbClr val="F0F0F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global vs. local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gplot2-hex.png" descr="ggplot2-h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12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30" name="Square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31" name="Square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32" name="Fuel economy data for 38 models of car."/>
          <p:cNvSpPr txBox="1"/>
          <p:nvPr/>
        </p:nvSpPr>
        <p:spPr>
          <a:xfrm>
            <a:off x="4987026" y="3614010"/>
            <a:ext cx="14409947" cy="47779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spcBef>
                <a:spcPts val="4100"/>
              </a:spcBef>
              <a:defRPr sz="67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dirty="0"/>
              <a:t>Fuel economy data for 38 models of car.</a:t>
            </a:r>
          </a:p>
        </p:txBody>
      </p:sp>
      <p:sp>
        <p:nvSpPr>
          <p:cNvPr id="133" name="mpg"/>
          <p:cNvSpPr txBox="1"/>
          <p:nvPr/>
        </p:nvSpPr>
        <p:spPr>
          <a:xfrm>
            <a:off x="4007752" y="676603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mpg</a:t>
            </a:r>
          </a:p>
        </p:txBody>
      </p:sp>
      <p:sp>
        <p:nvSpPr>
          <p:cNvPr id="134" name="Rectangle"/>
          <p:cNvSpPr/>
          <p:nvPr/>
        </p:nvSpPr>
        <p:spPr>
          <a:xfrm>
            <a:off x="5029176" y="5851095"/>
            <a:ext cx="14197175" cy="1499996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35" name="mpg"/>
          <p:cNvSpPr txBox="1"/>
          <p:nvPr/>
        </p:nvSpPr>
        <p:spPr>
          <a:xfrm>
            <a:off x="5393895" y="6165388"/>
            <a:ext cx="13276433" cy="15126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mpg</a:t>
            </a:r>
          </a:p>
        </p:txBody>
      </p:sp>
    </p:spTree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1" name="Rplot02.png" descr="Rplot0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25212" y="330200"/>
            <a:ext cx="19133576" cy="10591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52" name="ggplot2-hex.png" descr="ggplot2-hex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45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454" name="ggplot(data = mpg, mapping = aes(x = displ, y = hwy)) +…"/>
          <p:cNvSpPr txBox="1"/>
          <p:nvPr/>
        </p:nvSpPr>
        <p:spPr>
          <a:xfrm>
            <a:off x="2455369" y="10613287"/>
            <a:ext cx="19473261" cy="279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537463">
              <a:spcBef>
                <a:spcPts val="1300"/>
              </a:spcBef>
              <a:defRPr sz="4600">
                <a:solidFill>
                  <a:srgbClr val="A6AAA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(data = mpg, 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mapping = 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(x = 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displ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y = 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hwy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+</a:t>
            </a:r>
          </a:p>
          <a:p>
            <a:pPr algn="l" defTabSz="537463">
              <a:spcBef>
                <a:spcPts val="1300"/>
              </a:spcBef>
              <a:defRPr sz="4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geom_point</a:t>
            </a: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+ </a:t>
            </a:r>
          </a:p>
          <a:p>
            <a:pPr algn="l" defTabSz="537463">
              <a:spcBef>
                <a:spcPts val="1300"/>
              </a:spcBef>
              <a:defRPr sz="46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geom_smooth</a:t>
            </a: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E451B45B-F173-4FFA-A3AB-7ED7DFD94F68}"/>
              </a:ext>
            </a:extLst>
          </p:cNvPr>
          <p:cNvSpPr/>
          <p:nvPr/>
        </p:nvSpPr>
        <p:spPr>
          <a:xfrm>
            <a:off x="17308265" y="2664267"/>
            <a:ext cx="6682154" cy="3837220"/>
          </a:xfrm>
          <a:prstGeom prst="wedgeRoundRectCallout">
            <a:avLst>
              <a:gd name="adj1" fmla="val -8934"/>
              <a:gd name="adj2" fmla="val 158855"/>
              <a:gd name="adj3" fmla="val 16667"/>
            </a:avLst>
          </a:prstGeom>
          <a:solidFill>
            <a:srgbClr val="5695CF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Mappings (and data) that appear in </a:t>
            </a:r>
            <a:r>
              <a:rPr lang="en-GB" sz="5400" dirty="0" err="1">
                <a:solidFill>
                  <a:schemeClr val="bg1"/>
                </a:solidFill>
              </a:rPr>
              <a:t>ggplot</a:t>
            </a:r>
            <a:r>
              <a:rPr lang="en-GB" sz="5400" dirty="0">
                <a:solidFill>
                  <a:schemeClr val="bg1"/>
                </a:solidFill>
              </a:rPr>
              <a:t>() will apply globally to every layer</a:t>
            </a:r>
          </a:p>
        </p:txBody>
      </p:sp>
    </p:spTree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7" name="Rplot01.png" descr="Rplot0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25212" y="330200"/>
            <a:ext cx="19133576" cy="10591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58" name="ggplot2-hex.png" descr="ggplot2-hex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45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460" name="ggplot(data = mpg, mapping = aes(x = displ, y = hwy)) +…"/>
          <p:cNvSpPr txBox="1"/>
          <p:nvPr/>
        </p:nvSpPr>
        <p:spPr>
          <a:xfrm>
            <a:off x="2536329" y="10681086"/>
            <a:ext cx="19473261" cy="279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537463">
              <a:spcBef>
                <a:spcPts val="1300"/>
              </a:spcBef>
              <a:defRPr sz="4600">
                <a:solidFill>
                  <a:srgbClr val="A6AAA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(data = mpg, 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mapping = 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(x = 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displ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y = 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hwy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+</a:t>
            </a:r>
          </a:p>
          <a:p>
            <a:pPr algn="l" defTabSz="537463">
              <a:spcBef>
                <a:spcPts val="1300"/>
              </a:spcBef>
              <a:defRPr sz="4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geom_point</a:t>
            </a: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solidFill>
                  <a:srgbClr val="9BBC7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mapping = </a:t>
            </a:r>
            <a:r>
              <a:rPr dirty="0" err="1">
                <a:solidFill>
                  <a:srgbClr val="9BBC7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solidFill>
                  <a:srgbClr val="9BBC7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(color = </a:t>
            </a:r>
            <a:r>
              <a:rPr dirty="0" err="1">
                <a:solidFill>
                  <a:srgbClr val="9BBC7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drv</a:t>
            </a:r>
            <a:r>
              <a:rPr dirty="0">
                <a:solidFill>
                  <a:srgbClr val="9BBC7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+ </a:t>
            </a:r>
          </a:p>
          <a:p>
            <a:pPr algn="l" defTabSz="537463">
              <a:spcBef>
                <a:spcPts val="1300"/>
              </a:spcBef>
              <a:defRPr sz="46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geom_smooth</a:t>
            </a: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E92BFCE0-8ADF-4539-8BC5-08AB7603E058}"/>
              </a:ext>
            </a:extLst>
          </p:cNvPr>
          <p:cNvSpPr/>
          <p:nvPr/>
        </p:nvSpPr>
        <p:spPr>
          <a:xfrm>
            <a:off x="13965801" y="484106"/>
            <a:ext cx="7877908" cy="5676021"/>
          </a:xfrm>
          <a:prstGeom prst="wedgeRoundRectCallout">
            <a:avLst>
              <a:gd name="adj1" fmla="val -29413"/>
              <a:gd name="adj2" fmla="val 145151"/>
              <a:gd name="adj3" fmla="val 16667"/>
            </a:avLst>
          </a:prstGeom>
          <a:solidFill>
            <a:srgbClr val="A0C283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Mappings (and data) that appear in a </a:t>
            </a:r>
            <a:r>
              <a:rPr lang="en-GB" sz="5400" dirty="0" err="1">
                <a:solidFill>
                  <a:schemeClr val="bg1"/>
                </a:solidFill>
              </a:rPr>
              <a:t>geom</a:t>
            </a:r>
            <a:r>
              <a:rPr lang="en-GB" sz="5400" dirty="0">
                <a:solidFill>
                  <a:schemeClr val="bg1"/>
                </a:solidFill>
              </a:rPr>
              <a:t>_ function will add to or override the global mappings for that layer only</a:t>
            </a:r>
            <a:endParaRPr kumimoji="0" lang="en-GB" sz="56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sym typeface="Gill Sans"/>
            </a:endParaRPr>
          </a:p>
        </p:txBody>
      </p:sp>
    </p:spTree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3" name="Rplot.png" descr="Rplo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25212" y="330200"/>
            <a:ext cx="19133576" cy="10591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64" name="ggplot2-hex.png" descr="ggplot2-hex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46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466" name="ggplot(data = mpg, mapping = aes(x = displ, y = hwy)) +…"/>
          <p:cNvSpPr txBox="1"/>
          <p:nvPr/>
        </p:nvSpPr>
        <p:spPr>
          <a:xfrm>
            <a:off x="2455369" y="10613287"/>
            <a:ext cx="19473261" cy="279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537463">
              <a:spcBef>
                <a:spcPts val="1300"/>
              </a:spcBef>
              <a:defRPr sz="4600">
                <a:solidFill>
                  <a:srgbClr val="A6AAA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(data = mpg, 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mapping = 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(x = 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displ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y = 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hwy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+</a:t>
            </a:r>
          </a:p>
          <a:p>
            <a:pPr algn="l" defTabSz="537463">
              <a:spcBef>
                <a:spcPts val="1300"/>
              </a:spcBef>
              <a:defRPr sz="4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geom_point</a:t>
            </a: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solidFill>
                  <a:srgbClr val="9BBC7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mapping = </a:t>
            </a:r>
            <a:r>
              <a:rPr dirty="0" err="1">
                <a:solidFill>
                  <a:srgbClr val="9BBC7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solidFill>
                  <a:srgbClr val="9BBC7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(color = </a:t>
            </a:r>
            <a:r>
              <a:rPr dirty="0" err="1">
                <a:solidFill>
                  <a:srgbClr val="9BBC7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drv</a:t>
            </a:r>
            <a:r>
              <a:rPr dirty="0">
                <a:solidFill>
                  <a:srgbClr val="9BBC7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+ </a:t>
            </a:r>
          </a:p>
          <a:p>
            <a:pPr algn="l" defTabSz="537463">
              <a:spcBef>
                <a:spcPts val="1300"/>
              </a:spcBef>
              <a:defRPr sz="46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geom_smooth</a:t>
            </a: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 = filter(mpg, </a:t>
            </a:r>
            <a:r>
              <a:rPr dirty="0" err="1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drv</a:t>
            </a:r>
            <a:r>
              <a:rPr dirty="0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== "f")</a:t>
            </a: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B7E2D6C5-70BC-4317-881A-CAC166FD1D7B}"/>
              </a:ext>
            </a:extLst>
          </p:cNvPr>
          <p:cNvSpPr/>
          <p:nvPr/>
        </p:nvSpPr>
        <p:spPr>
          <a:xfrm>
            <a:off x="14331462" y="7097530"/>
            <a:ext cx="8119401" cy="1998418"/>
          </a:xfrm>
          <a:prstGeom prst="wedgeRoundRectCallout">
            <a:avLst>
              <a:gd name="adj1" fmla="val -42378"/>
              <a:gd name="adj2" fmla="val 215684"/>
              <a:gd name="adj3" fmla="val 16667"/>
            </a:avLst>
          </a:prstGeom>
          <a:solidFill>
            <a:srgbClr val="EC5C57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data can also be set locally or globally</a:t>
            </a:r>
          </a:p>
        </p:txBody>
      </p:sp>
    </p:spTree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78AAD6"/>
            </a:gs>
            <a:gs pos="51575">
              <a:srgbClr val="78AAD6"/>
            </a:gs>
            <a:gs pos="100000">
              <a:srgbClr val="5C92C0"/>
            </a:gs>
            <a:gs pos="100000">
              <a:srgbClr val="407AAA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Saving…"/>
          <p:cNvSpPr txBox="1">
            <a:spLocks noGrp="1"/>
          </p:cNvSpPr>
          <p:nvPr>
            <p:ph type="title"/>
          </p:nvPr>
        </p:nvSpPr>
        <p:spPr>
          <a:xfrm>
            <a:off x="831199" y="2868977"/>
            <a:ext cx="22721602" cy="7978046"/>
          </a:xfrm>
          <a:prstGeom prst="rect">
            <a:avLst/>
          </a:prstGeom>
        </p:spPr>
        <p:txBody>
          <a:bodyPr/>
          <a:lstStyle/>
          <a:p>
            <a:pPr>
              <a:defRPr sz="20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r>
              <a:t>Saving</a:t>
            </a:r>
          </a:p>
          <a:p>
            <a:pPr>
              <a:defRPr sz="20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r>
              <a:t>graphs</a:t>
            </a:r>
          </a:p>
        </p:txBody>
      </p:sp>
      <p:pic>
        <p:nvPicPr>
          <p:cNvPr id="470" name="image2.png" descr="image2.png"/>
          <p:cNvPicPr>
            <a:picLocks noChangeAspect="1"/>
          </p:cNvPicPr>
          <p:nvPr/>
        </p:nvPicPr>
        <p:blipFill>
          <a:blip r:embed="rId2">
            <a:alphaModFix amt="5000"/>
            <a:extLst/>
          </a:blip>
          <a:stretch>
            <a:fillRect/>
          </a:stretch>
        </p:blipFill>
        <p:spPr>
          <a:xfrm>
            <a:off x="17445533" y="7107732"/>
            <a:ext cx="7624268" cy="76242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2" name="Screen Shot 2017-06-27 at 4.08.30 PM.png" descr="Screen Shot 2017-06-27 at 4.08.30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15339" y="3583820"/>
            <a:ext cx="15753322" cy="10289147"/>
          </a:xfrm>
          <a:prstGeom prst="rect">
            <a:avLst/>
          </a:prstGeom>
          <a:ln w="12700">
            <a:miter lim="400000"/>
          </a:ln>
        </p:spPr>
      </p:pic>
      <p:pic>
        <p:nvPicPr>
          <p:cNvPr id="473" name="ggplot2-hex.png" descr="ggplot2-hex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47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475" name="Manually saving plots"/>
          <p:cNvSpPr txBox="1"/>
          <p:nvPr/>
        </p:nvSpPr>
        <p:spPr>
          <a:xfrm>
            <a:off x="4007752" y="244071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Manually saving plots</a:t>
            </a:r>
          </a:p>
        </p:txBody>
      </p:sp>
      <p:sp>
        <p:nvSpPr>
          <p:cNvPr id="476" name="Save plots manually with the export menu"/>
          <p:cNvSpPr txBox="1"/>
          <p:nvPr/>
        </p:nvSpPr>
        <p:spPr>
          <a:xfrm>
            <a:off x="4315339" y="2659837"/>
            <a:ext cx="16069285" cy="12293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spcBef>
                <a:spcPts val="4100"/>
              </a:spcBef>
              <a:defRPr sz="67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dirty="0"/>
              <a:t>Save plots manually with the export menu</a:t>
            </a:r>
          </a:p>
        </p:txBody>
      </p:sp>
      <p:sp>
        <p:nvSpPr>
          <p:cNvPr id="477" name="Line"/>
          <p:cNvSpPr/>
          <p:nvPr/>
        </p:nvSpPr>
        <p:spPr>
          <a:xfrm>
            <a:off x="14513715" y="3326975"/>
            <a:ext cx="6720943" cy="47030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995" h="21430" extrusionOk="0">
                <a:moveTo>
                  <a:pt x="17606" y="25"/>
                </a:moveTo>
                <a:cubicBezTo>
                  <a:pt x="18865" y="-170"/>
                  <a:pt x="20077" y="807"/>
                  <a:pt x="20636" y="2464"/>
                </a:cubicBezTo>
                <a:cubicBezTo>
                  <a:pt x="21600" y="5317"/>
                  <a:pt x="20501" y="8456"/>
                  <a:pt x="18793" y="10475"/>
                </a:cubicBezTo>
                <a:cubicBezTo>
                  <a:pt x="15585" y="14267"/>
                  <a:pt x="11184" y="14146"/>
                  <a:pt x="7265" y="15759"/>
                </a:cubicBezTo>
                <a:cubicBezTo>
                  <a:pt x="4592" y="16859"/>
                  <a:pt x="2113" y="18793"/>
                  <a:pt x="0" y="21430"/>
                </a:cubicBezTo>
              </a:path>
            </a:pathLst>
          </a:cu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4" name="ggplot2-hex.png" descr="ggplot2-h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50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506" name="Saving plots"/>
          <p:cNvSpPr txBox="1"/>
          <p:nvPr/>
        </p:nvSpPr>
        <p:spPr>
          <a:xfrm>
            <a:off x="4007752" y="676603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Saving plots</a:t>
            </a:r>
          </a:p>
        </p:txBody>
      </p:sp>
      <p:sp>
        <p:nvSpPr>
          <p:cNvPr id="507" name="ggsave() saves the last plot.…"/>
          <p:cNvSpPr txBox="1"/>
          <p:nvPr/>
        </p:nvSpPr>
        <p:spPr>
          <a:xfrm>
            <a:off x="3410423" y="3942037"/>
            <a:ext cx="17513682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defRPr sz="67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1">
                <a:solidFill>
                  <a:srgbClr val="78AAD6"/>
                </a:solidFill>
              </a:rPr>
              <a:t>ggsave()</a:t>
            </a:r>
            <a:r>
              <a:t> saves the last plot.</a:t>
            </a:r>
          </a:p>
          <a:p>
            <a:pPr algn="l">
              <a:defRPr sz="67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Uses size on screen:</a:t>
            </a:r>
          </a:p>
        </p:txBody>
      </p:sp>
      <p:grpSp>
        <p:nvGrpSpPr>
          <p:cNvPr id="510" name="Group"/>
          <p:cNvGrpSpPr/>
          <p:nvPr/>
        </p:nvGrpSpPr>
        <p:grpSpPr>
          <a:xfrm>
            <a:off x="3410423" y="11599546"/>
            <a:ext cx="17513682" cy="2519061"/>
            <a:chOff x="0" y="0"/>
            <a:chExt cx="17513681" cy="2519060"/>
          </a:xfrm>
        </p:grpSpPr>
        <p:sp>
          <p:nvSpPr>
            <p:cNvPr id="508" name="Rectangle"/>
            <p:cNvSpPr/>
            <p:nvPr/>
          </p:nvSpPr>
          <p:spPr>
            <a:xfrm>
              <a:off x="0" y="0"/>
              <a:ext cx="17513682" cy="1501700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09" name="ggsave(&quot;my-plot.pdf&quot;, width = 6, height = 6)"/>
            <p:cNvSpPr txBox="1"/>
            <p:nvPr/>
          </p:nvSpPr>
          <p:spPr>
            <a:xfrm>
              <a:off x="235129" y="238518"/>
              <a:ext cx="17038297" cy="22805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>
              <a:lvl1pPr algn="l">
                <a:spcBef>
                  <a:spcPts val="1500"/>
                </a:spcBef>
                <a:defRPr sz="5000">
                  <a:latin typeface="Monaco"/>
                  <a:ea typeface="Monaco"/>
                  <a:cs typeface="Monaco"/>
                  <a:sym typeface="Monaco"/>
                </a:defRPr>
              </a:lvl1pPr>
            </a:lstStyle>
            <a:p>
              <a:pPr>
                <a:defRPr>
                  <a:solidFill>
                    <a:schemeClr val="accent1"/>
                  </a:solidFill>
                </a:defRPr>
              </a:pPr>
              <a:r>
                <a:rPr dirty="0" err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ggsave</a:t>
              </a:r>
              <a:r>
                <a:rPr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("my-plot.pdf", width = 6, height = 6)</a:t>
              </a:r>
            </a:p>
          </p:txBody>
        </p:sp>
      </p:grpSp>
      <p:grpSp>
        <p:nvGrpSpPr>
          <p:cNvPr id="513" name="Group"/>
          <p:cNvGrpSpPr/>
          <p:nvPr/>
        </p:nvGrpSpPr>
        <p:grpSpPr>
          <a:xfrm>
            <a:off x="3410423" y="6392900"/>
            <a:ext cx="17513682" cy="2809697"/>
            <a:chOff x="0" y="0"/>
            <a:chExt cx="17513681" cy="2809696"/>
          </a:xfrm>
        </p:grpSpPr>
        <p:sp>
          <p:nvSpPr>
            <p:cNvPr id="511" name="Rectangle"/>
            <p:cNvSpPr/>
            <p:nvPr/>
          </p:nvSpPr>
          <p:spPr>
            <a:xfrm>
              <a:off x="0" y="0"/>
              <a:ext cx="17513682" cy="2809697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12" name="ggsave(&quot;my-plot.pdf&quot;)…"/>
            <p:cNvSpPr txBox="1"/>
            <p:nvPr/>
          </p:nvSpPr>
          <p:spPr>
            <a:xfrm>
              <a:off x="235129" y="238518"/>
              <a:ext cx="17038297" cy="22805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/>
            <a:p>
              <a:pPr algn="l">
                <a:spcBef>
                  <a:spcPts val="1500"/>
                </a:spcBef>
                <a:defRPr sz="5000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ggsave</a:t>
              </a:r>
              <a:r>
                <a:rPr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("my-plot.pdf")</a:t>
              </a:r>
            </a:p>
            <a:p>
              <a:pPr algn="l">
                <a:spcBef>
                  <a:spcPts val="1500"/>
                </a:spcBef>
                <a:defRPr sz="5000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ggsave</a:t>
              </a:r>
              <a:r>
                <a:rPr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("my-plot.png")</a:t>
              </a:r>
            </a:p>
          </p:txBody>
        </p:sp>
      </p:grpSp>
      <p:sp>
        <p:nvSpPr>
          <p:cNvPr id="514" name="Specify size in inches"/>
          <p:cNvSpPr txBox="1"/>
          <p:nvPr/>
        </p:nvSpPr>
        <p:spPr>
          <a:xfrm>
            <a:off x="3410423" y="10192546"/>
            <a:ext cx="17513682" cy="16150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defRPr sz="67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dirty="0"/>
              <a:t>Specify size in inches</a:t>
            </a:r>
          </a:p>
        </p:txBody>
      </p:sp>
    </p:spTree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4" name="ggplot2-hex.png" descr="ggplot2-h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50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506" name="Saving plots"/>
          <p:cNvSpPr txBox="1"/>
          <p:nvPr/>
        </p:nvSpPr>
        <p:spPr>
          <a:xfrm>
            <a:off x="4007752" y="676603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dirty="0"/>
              <a:t>Saving plots</a:t>
            </a:r>
          </a:p>
        </p:txBody>
      </p:sp>
      <p:sp>
        <p:nvSpPr>
          <p:cNvPr id="507" name="ggsave() saves the last plot.…"/>
          <p:cNvSpPr txBox="1"/>
          <p:nvPr/>
        </p:nvSpPr>
        <p:spPr>
          <a:xfrm>
            <a:off x="1613708" y="2898909"/>
            <a:ext cx="17513682" cy="13957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defRPr sz="67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dirty="0"/>
              <a:t>Assign a plot to an R object</a:t>
            </a:r>
            <a:r>
              <a:rPr dirty="0"/>
              <a:t>:</a:t>
            </a:r>
          </a:p>
        </p:txBody>
      </p:sp>
      <p:grpSp>
        <p:nvGrpSpPr>
          <p:cNvPr id="510" name="Group"/>
          <p:cNvGrpSpPr/>
          <p:nvPr/>
        </p:nvGrpSpPr>
        <p:grpSpPr>
          <a:xfrm>
            <a:off x="1613708" y="9900190"/>
            <a:ext cx="21053787" cy="2726977"/>
            <a:chOff x="0" y="0"/>
            <a:chExt cx="17513682" cy="2272933"/>
          </a:xfrm>
        </p:grpSpPr>
        <p:sp>
          <p:nvSpPr>
            <p:cNvPr id="508" name="Rectangle"/>
            <p:cNvSpPr/>
            <p:nvPr/>
          </p:nvSpPr>
          <p:spPr>
            <a:xfrm>
              <a:off x="0" y="0"/>
              <a:ext cx="17513682" cy="2272933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09" name="ggsave(&quot;my-plot.pdf&quot;, width = 6, height = 6)"/>
            <p:cNvSpPr txBox="1"/>
            <p:nvPr/>
          </p:nvSpPr>
          <p:spPr>
            <a:xfrm>
              <a:off x="235129" y="238519"/>
              <a:ext cx="17038297" cy="203441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>
              <a:lvl1pPr algn="l">
                <a:spcBef>
                  <a:spcPts val="1500"/>
                </a:spcBef>
                <a:defRPr sz="5000">
                  <a:latin typeface="Monaco"/>
                  <a:ea typeface="Monaco"/>
                  <a:cs typeface="Monaco"/>
                  <a:sym typeface="Monaco"/>
                </a:defRPr>
              </a:lvl1pPr>
            </a:lstStyle>
            <a:p>
              <a:pPr>
                <a:defRPr>
                  <a:solidFill>
                    <a:schemeClr val="accent1"/>
                  </a:solidFill>
                </a:defRPr>
              </a:pPr>
              <a:r>
                <a:rPr lang="en-GB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saveRDS</a:t>
              </a:r>
              <a:r>
                <a:rPr lang="en-GB" dirty="0">
                  <a:latin typeface="Courier New" panose="02070309020205020404" pitchFamily="49" charset="0"/>
                  <a:cs typeface="Courier New" panose="02070309020205020404" pitchFamily="49" charset="0"/>
                </a:rPr>
                <a:t>(object = myPlot1, file = "myPlot1.Rdata"))</a:t>
              </a:r>
            </a:p>
            <a:p>
              <a:pPr>
                <a:defRPr>
                  <a:solidFill>
                    <a:schemeClr val="accent1"/>
                  </a:solidFill>
                </a:defRPr>
              </a:pPr>
              <a:r>
                <a:rPr lang="en-GB" dirty="0">
                  <a:latin typeface="Courier New" panose="02070309020205020404" pitchFamily="49" charset="0"/>
                  <a:cs typeface="Courier New" panose="02070309020205020404" pitchFamily="49" charset="0"/>
                </a:rPr>
                <a:t>plot1 &lt;- </a:t>
              </a:r>
              <a:r>
                <a:rPr lang="en-GB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readRDS</a:t>
              </a:r>
              <a:r>
                <a:rPr lang="en-GB" dirty="0">
                  <a:latin typeface="Courier New" panose="02070309020205020404" pitchFamily="49" charset="0"/>
                  <a:cs typeface="Courier New" panose="02070309020205020404" pitchFamily="49" charset="0"/>
                </a:rPr>
                <a:t>("myPlot1.Rdata")</a:t>
              </a:r>
              <a:endPara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513" name="Group"/>
          <p:cNvGrpSpPr/>
          <p:nvPr/>
        </p:nvGrpSpPr>
        <p:grpSpPr>
          <a:xfrm>
            <a:off x="1613708" y="4309889"/>
            <a:ext cx="21053787" cy="4004956"/>
            <a:chOff x="0" y="0"/>
            <a:chExt cx="17513682" cy="2809697"/>
          </a:xfrm>
        </p:grpSpPr>
        <p:sp>
          <p:nvSpPr>
            <p:cNvPr id="511" name="Rectangle"/>
            <p:cNvSpPr/>
            <p:nvPr/>
          </p:nvSpPr>
          <p:spPr>
            <a:xfrm>
              <a:off x="0" y="0"/>
              <a:ext cx="17513682" cy="2809697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12" name="ggsave(&quot;my-plot.pdf&quot;)…"/>
            <p:cNvSpPr txBox="1"/>
            <p:nvPr/>
          </p:nvSpPr>
          <p:spPr>
            <a:xfrm>
              <a:off x="235129" y="44103"/>
              <a:ext cx="17038297" cy="27655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/>
            <a:p>
              <a:pPr algn="l" defTabSz="537463">
                <a:spcBef>
                  <a:spcPts val="1300"/>
                </a:spcBef>
                <a:defRPr sz="4600">
                  <a:solidFill>
                    <a:srgbClr val="A6AAA9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lang="en-GB" dirty="0">
                  <a:solidFill>
                    <a:schemeClr val="accent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myPlot1 &lt;- </a:t>
              </a:r>
              <a:r>
                <a:rPr lang="en-GB" dirty="0" err="1">
                  <a:solidFill>
                    <a:schemeClr val="accent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ggplot</a:t>
              </a:r>
              <a:r>
                <a:rPr lang="en-GB" dirty="0">
                  <a:solidFill>
                    <a:schemeClr val="accent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(data = mpg, </a:t>
              </a:r>
            </a:p>
            <a:p>
              <a:pPr algn="l" defTabSz="537463">
                <a:spcBef>
                  <a:spcPts val="1300"/>
                </a:spcBef>
                <a:defRPr sz="4600">
                  <a:solidFill>
                    <a:srgbClr val="A6AAA9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lang="en-GB" dirty="0">
                  <a:solidFill>
                    <a:schemeClr val="accent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												mapping = </a:t>
              </a:r>
              <a:r>
                <a:rPr lang="en-GB" dirty="0" err="1">
                  <a:solidFill>
                    <a:schemeClr val="accent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aes</a:t>
              </a:r>
              <a:r>
                <a:rPr lang="en-GB" dirty="0">
                  <a:solidFill>
                    <a:schemeClr val="accent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(x = </a:t>
              </a:r>
              <a:r>
                <a:rPr lang="en-GB" dirty="0" err="1">
                  <a:solidFill>
                    <a:schemeClr val="accent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displ</a:t>
              </a:r>
              <a:r>
                <a:rPr lang="en-GB" dirty="0">
                  <a:solidFill>
                    <a:schemeClr val="accent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, y = </a:t>
              </a:r>
              <a:r>
                <a:rPr lang="en-GB" dirty="0" err="1">
                  <a:solidFill>
                    <a:schemeClr val="accent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hwy</a:t>
              </a:r>
              <a:r>
                <a:rPr lang="en-GB" dirty="0">
                  <a:solidFill>
                    <a:schemeClr val="accent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)) +</a:t>
              </a:r>
            </a:p>
            <a:p>
              <a:pPr algn="l" defTabSz="537463">
                <a:spcBef>
                  <a:spcPts val="1300"/>
                </a:spcBef>
                <a:defRPr sz="4600">
                  <a:latin typeface="Monaco"/>
                  <a:ea typeface="Monaco"/>
                  <a:cs typeface="Monaco"/>
                  <a:sym typeface="Monaco"/>
                </a:defRPr>
              </a:pPr>
              <a:r>
                <a:rPr lang="en-GB" dirty="0">
                  <a:solidFill>
                    <a:schemeClr val="accent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 </a:t>
              </a:r>
              <a:r>
                <a:rPr lang="en-GB" dirty="0" err="1">
                  <a:solidFill>
                    <a:schemeClr val="accent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geom_point</a:t>
              </a:r>
              <a:r>
                <a:rPr lang="en-GB" dirty="0">
                  <a:solidFill>
                    <a:schemeClr val="accent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() + </a:t>
              </a:r>
            </a:p>
            <a:p>
              <a:pPr algn="l" defTabSz="537463">
                <a:spcBef>
                  <a:spcPts val="1300"/>
                </a:spcBef>
                <a:defRPr sz="4600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lang="en-GB" dirty="0">
                  <a:solidFill>
                    <a:schemeClr val="accent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 </a:t>
              </a:r>
              <a:r>
                <a:rPr lang="en-GB" dirty="0" err="1">
                  <a:solidFill>
                    <a:schemeClr val="accent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geom_smooth</a:t>
              </a:r>
              <a:r>
                <a:rPr lang="en-GB" dirty="0">
                  <a:solidFill>
                    <a:schemeClr val="accent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() </a:t>
              </a:r>
              <a:endPara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514" name="Specify size in inches"/>
          <p:cNvSpPr txBox="1"/>
          <p:nvPr/>
        </p:nvSpPr>
        <p:spPr>
          <a:xfrm>
            <a:off x="1613708" y="8493191"/>
            <a:ext cx="17513682" cy="16150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defRPr sz="67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lang="en-GB" dirty="0"/>
              <a:t>Save that R object to file: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36120918"/>
      </p:ext>
    </p:extLst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6" name="Rplot07.png" descr="Rplot0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81569" y="5029816"/>
            <a:ext cx="12820862" cy="7416801"/>
          </a:xfrm>
          <a:prstGeom prst="rect">
            <a:avLst/>
          </a:prstGeom>
          <a:ln w="12700">
            <a:miter lim="400000"/>
          </a:ln>
        </p:spPr>
      </p:pic>
      <p:sp>
        <p:nvSpPr>
          <p:cNvPr id="517" name="Your Turn 9"/>
          <p:cNvSpPr txBox="1">
            <a:spLocks noGrp="1"/>
          </p:cNvSpPr>
          <p:nvPr>
            <p:ph type="title" idx="4294967295"/>
          </p:nvPr>
        </p:nvSpPr>
        <p:spPr>
          <a:xfrm>
            <a:off x="4833937" y="41344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 9</a:t>
            </a:r>
          </a:p>
        </p:txBody>
      </p:sp>
      <p:sp>
        <p:nvSpPr>
          <p:cNvPr id="518" name="Save your last plot and then locate it in your files pane. (You may have to refresh the files list)."/>
          <p:cNvSpPr txBox="1">
            <a:spLocks noGrp="1"/>
          </p:cNvSpPr>
          <p:nvPr>
            <p:ph type="body" sz="quarter" idx="4294967295"/>
          </p:nvPr>
        </p:nvSpPr>
        <p:spPr>
          <a:xfrm>
            <a:off x="3395348" y="2630109"/>
            <a:ext cx="17593305" cy="2250720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0" defTabSz="584200">
              <a:spcBef>
                <a:spcPts val="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Save your last plot and then locate it in your files pane. (You may have to refresh the files list).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448FA4-7731-414A-A19F-3127C5E7D9F2}"/>
              </a:ext>
            </a:extLst>
          </p:cNvPr>
          <p:cNvSpPr txBox="1"/>
          <p:nvPr/>
        </p:nvSpPr>
        <p:spPr>
          <a:xfrm>
            <a:off x="20083827" y="11766997"/>
            <a:ext cx="2854948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dirty="0"/>
              <a:t>1</a:t>
            </a: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 minute</a:t>
            </a:r>
          </a:p>
        </p:txBody>
      </p:sp>
    </p:spTree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78AAD6"/>
            </a:gs>
            <a:gs pos="51575">
              <a:srgbClr val="78AAD6"/>
            </a:gs>
            <a:gs pos="100000">
              <a:srgbClr val="5C92C0"/>
            </a:gs>
            <a:gs pos="100000">
              <a:srgbClr val="407AAA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rammar…"/>
          <p:cNvSpPr txBox="1">
            <a:spLocks noGrp="1"/>
          </p:cNvSpPr>
          <p:nvPr>
            <p:ph type="title"/>
          </p:nvPr>
        </p:nvSpPr>
        <p:spPr>
          <a:xfrm>
            <a:off x="831199" y="2868977"/>
            <a:ext cx="22721602" cy="7978046"/>
          </a:xfrm>
          <a:prstGeom prst="rect">
            <a:avLst/>
          </a:prstGeom>
        </p:spPr>
        <p:txBody>
          <a:bodyPr/>
          <a:lstStyle/>
          <a:p>
            <a:pPr>
              <a:defRPr sz="20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r>
              <a:t>Grammar</a:t>
            </a:r>
          </a:p>
          <a:p>
            <a:pPr>
              <a:defRPr sz="20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r>
              <a:t>of Graphics</a:t>
            </a:r>
          </a:p>
        </p:txBody>
      </p:sp>
      <p:pic>
        <p:nvPicPr>
          <p:cNvPr id="527" name="image2.png" descr="image2.png"/>
          <p:cNvPicPr>
            <a:picLocks noChangeAspect="1"/>
          </p:cNvPicPr>
          <p:nvPr/>
        </p:nvPicPr>
        <p:blipFill>
          <a:blip r:embed="rId2">
            <a:alphaModFix amt="5000"/>
            <a:extLst/>
          </a:blip>
          <a:stretch>
            <a:fillRect/>
          </a:stretch>
        </p:blipFill>
        <p:spPr>
          <a:xfrm>
            <a:off x="17445533" y="7107732"/>
            <a:ext cx="7624268" cy="76242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6" name="To make a graph"/>
          <p:cNvSpPr txBox="1"/>
          <p:nvPr/>
        </p:nvSpPr>
        <p:spPr>
          <a:xfrm>
            <a:off x="4007752" y="390574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To make a graph</a:t>
            </a:r>
          </a:p>
        </p:txBody>
      </p:sp>
      <p:pic>
        <p:nvPicPr>
          <p:cNvPr id="1227" name="ggplot2-hex.png" descr="ggplot2-h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122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229" name="Square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230" name="Square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231" name="Rectangle"/>
          <p:cNvSpPr/>
          <p:nvPr/>
        </p:nvSpPr>
        <p:spPr>
          <a:xfrm>
            <a:off x="6369364" y="5815495"/>
            <a:ext cx="16589927" cy="250857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232" name="ggplot(data = &lt;DATA&gt;) +…"/>
          <p:cNvSpPr txBox="1"/>
          <p:nvPr/>
        </p:nvSpPr>
        <p:spPr>
          <a:xfrm>
            <a:off x="6555619" y="6135379"/>
            <a:ext cx="16368496" cy="20664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8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(data = 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&lt;DATA&gt;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+</a:t>
            </a:r>
          </a:p>
          <a:p>
            <a:pPr algn="l">
              <a:spcBef>
                <a:spcPts val="1500"/>
              </a:spcBef>
              <a:defRPr sz="48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&lt;GEOM_FUNCTION&gt;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(mapping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&lt;MAPPINGS&gt;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</p:txBody>
      </p:sp>
      <p:sp>
        <p:nvSpPr>
          <p:cNvPr id="1233" name="[template]"/>
          <p:cNvSpPr txBox="1"/>
          <p:nvPr/>
        </p:nvSpPr>
        <p:spPr>
          <a:xfrm>
            <a:off x="926913" y="6100286"/>
            <a:ext cx="4511224" cy="19389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>
              <a:defRPr sz="7200">
                <a:solidFill>
                  <a:srgbClr val="A6AAA9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r>
              <a:rPr sz="9600" baseline="-5208"/>
              <a:t>[</a:t>
            </a:r>
            <a:r>
              <a:t>template</a:t>
            </a:r>
            <a:r>
              <a:rPr sz="9600" baseline="-5208"/>
              <a:t>]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Quiz</a:t>
            </a:r>
          </a:p>
        </p:txBody>
      </p:sp>
      <p:sp>
        <p:nvSpPr>
          <p:cNvPr id="138" name="Confer with your group.…"/>
          <p:cNvSpPr txBox="1">
            <a:spLocks noGrp="1"/>
          </p:cNvSpPr>
          <p:nvPr>
            <p:ph type="body" idx="4294967295"/>
          </p:nvPr>
        </p:nvSpPr>
        <p:spPr>
          <a:xfrm>
            <a:off x="1445226" y="3240423"/>
            <a:ext cx="21493548" cy="8196436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7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What relationship do you expect to see between engine size (</a:t>
            </a:r>
            <a:r>
              <a:rPr dirty="0" err="1"/>
              <a:t>displ</a:t>
            </a:r>
            <a:r>
              <a:rPr dirty="0"/>
              <a:t>) and mileage (</a:t>
            </a:r>
            <a:r>
              <a:rPr dirty="0" err="1"/>
              <a:t>hwy</a:t>
            </a:r>
            <a:r>
              <a:rPr dirty="0"/>
              <a:t>)?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7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endParaRPr dirty="0"/>
          </a:p>
          <a:p>
            <a:pPr marL="0" indent="0" defTabSz="584200">
              <a:spcBef>
                <a:spcPts val="2400"/>
              </a:spcBef>
              <a:buSzTx/>
              <a:buNone/>
              <a:defRPr sz="67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No peeking ahead!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ACB3AB-EB32-4D9A-83C5-C1FE225E080B}"/>
              </a:ext>
            </a:extLst>
          </p:cNvPr>
          <p:cNvSpPr txBox="1"/>
          <p:nvPr/>
        </p:nvSpPr>
        <p:spPr>
          <a:xfrm>
            <a:off x="20083826" y="11766997"/>
            <a:ext cx="2854948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1 minute</a:t>
            </a:r>
          </a:p>
        </p:txBody>
      </p:sp>
    </p:spTree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To make a graph"/>
          <p:cNvSpPr txBox="1"/>
          <p:nvPr/>
        </p:nvSpPr>
        <p:spPr>
          <a:xfrm>
            <a:off x="4007752" y="390574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To make a graph</a:t>
            </a:r>
          </a:p>
        </p:txBody>
      </p:sp>
      <p:sp>
        <p:nvSpPr>
          <p:cNvPr id="1236" name="data"/>
          <p:cNvSpPr txBox="1"/>
          <p:nvPr/>
        </p:nvSpPr>
        <p:spPr>
          <a:xfrm>
            <a:off x="2546639" y="12157588"/>
            <a:ext cx="1541452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4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data</a:t>
            </a:r>
          </a:p>
        </p:txBody>
      </p:sp>
      <p:pic>
        <p:nvPicPr>
          <p:cNvPr id="1237" name="ggplot2-hex.png" descr="ggplot2-h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123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239" name="Square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240" name="Square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241" name="Rectangle"/>
          <p:cNvSpPr/>
          <p:nvPr/>
        </p:nvSpPr>
        <p:spPr>
          <a:xfrm>
            <a:off x="6369364" y="5815495"/>
            <a:ext cx="16589927" cy="250857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242" name="ggplot(data = &lt;DATA&gt;) +…"/>
          <p:cNvSpPr txBox="1"/>
          <p:nvPr/>
        </p:nvSpPr>
        <p:spPr>
          <a:xfrm>
            <a:off x="6555619" y="6135379"/>
            <a:ext cx="16368496" cy="20664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8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(data = 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&lt;DATA&gt;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+</a:t>
            </a:r>
          </a:p>
          <a:p>
            <a:pPr algn="l">
              <a:spcBef>
                <a:spcPts val="1500"/>
              </a:spcBef>
              <a:defRPr sz="48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&lt;GEOM_FUNCTION&gt;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(mapping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&lt;MAPPINGS&gt;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</p:txBody>
      </p:sp>
      <p:sp>
        <p:nvSpPr>
          <p:cNvPr id="1243" name="Pick a data set"/>
          <p:cNvSpPr txBox="1"/>
          <p:nvPr/>
        </p:nvSpPr>
        <p:spPr>
          <a:xfrm>
            <a:off x="8873249" y="3424072"/>
            <a:ext cx="6637502" cy="12765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marL="990600" indent="-990600" algn="l">
              <a:spcBef>
                <a:spcPts val="4100"/>
              </a:spcBef>
              <a:buSzPct val="100000"/>
              <a:buAutoNum type="arabicPeriod"/>
              <a:defRPr sz="67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Pick a </a:t>
            </a:r>
            <a:r>
              <a:rPr b="1"/>
              <a:t>data</a:t>
            </a:r>
            <a:r>
              <a:t> set</a:t>
            </a:r>
          </a:p>
        </p:txBody>
      </p:sp>
      <p:sp>
        <p:nvSpPr>
          <p:cNvPr id="1244" name="Line"/>
          <p:cNvSpPr/>
          <p:nvPr/>
        </p:nvSpPr>
        <p:spPr>
          <a:xfrm flipV="1">
            <a:off x="12966065" y="4795028"/>
            <a:ext cx="1" cy="1245978"/>
          </a:xfrm>
          <a:prstGeom prst="line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graphicFrame>
        <p:nvGraphicFramePr>
          <p:cNvPr id="1245" name="Table"/>
          <p:cNvGraphicFramePr/>
          <p:nvPr>
            <p:extLst>
              <p:ext uri="{D42A27DB-BD31-4B8C-83A1-F6EECF244321}">
                <p14:modId xmlns:p14="http://schemas.microsoft.com/office/powerpoint/2010/main" val="4105392622"/>
              </p:ext>
            </p:extLst>
          </p:nvPr>
        </p:nvGraphicFramePr>
        <p:xfrm>
          <a:off x="1459885" y="2787437"/>
          <a:ext cx="3738740" cy="8663781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9346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46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46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346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35781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FFFFFF"/>
                          </a:solidFill>
                          <a:sym typeface="Helvetica"/>
                        </a:rPr>
                        <a:t>mpg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FFFFFF"/>
                          </a:solidFill>
                          <a:sym typeface="Helvetica"/>
                        </a:rPr>
                        <a:t>cyl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FFFFFF"/>
                          </a:solidFill>
                          <a:sym typeface="Helvetica"/>
                        </a:rPr>
                        <a:t>disp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FFFFFF"/>
                          </a:solidFill>
                          <a:sym typeface="Helvetica"/>
                        </a:rPr>
                        <a:t>hp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21.0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160.0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21.0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160.0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22.8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108.0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21.4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258.0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18.7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360.0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18.1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225.0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14.3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360.0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24.4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146.7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22.8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140.8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19.2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167.6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17.8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167.6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16.4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275.8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17.3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275.8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15.2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275.8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10.4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472.0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10.4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460.0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14.7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440.0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32.4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78.7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30.4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75.7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33.9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71.1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7" name="To make a graph"/>
          <p:cNvSpPr txBox="1"/>
          <p:nvPr/>
        </p:nvSpPr>
        <p:spPr>
          <a:xfrm>
            <a:off x="4007752" y="390574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To make a graph</a:t>
            </a:r>
          </a:p>
        </p:txBody>
      </p:sp>
      <p:pic>
        <p:nvPicPr>
          <p:cNvPr id="1248" name="ggplot2-hex.png" descr="ggplot2-h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124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250" name="Square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251" name="Square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252" name="Rectangle"/>
          <p:cNvSpPr/>
          <p:nvPr/>
        </p:nvSpPr>
        <p:spPr>
          <a:xfrm>
            <a:off x="6369364" y="5815495"/>
            <a:ext cx="16589927" cy="250857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253" name="ggplot(data = &lt;DATA&gt;) +…"/>
          <p:cNvSpPr txBox="1"/>
          <p:nvPr/>
        </p:nvSpPr>
        <p:spPr>
          <a:xfrm>
            <a:off x="6555619" y="6135379"/>
            <a:ext cx="16368496" cy="20664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8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(data = 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&lt;DATA&gt;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+</a:t>
            </a:r>
          </a:p>
          <a:p>
            <a:pPr algn="l">
              <a:spcBef>
                <a:spcPts val="1500"/>
              </a:spcBef>
              <a:defRPr sz="48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&lt;GEOM_FUNCTION&gt;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(mapping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&lt;MAPPINGS&gt;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</p:txBody>
      </p:sp>
      <p:sp>
        <p:nvSpPr>
          <p:cNvPr id="1254" name="Pick a data set"/>
          <p:cNvSpPr txBox="1"/>
          <p:nvPr/>
        </p:nvSpPr>
        <p:spPr>
          <a:xfrm>
            <a:off x="8873249" y="3424072"/>
            <a:ext cx="6637502" cy="12765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marL="990600" indent="-990600" algn="l">
              <a:spcBef>
                <a:spcPts val="4100"/>
              </a:spcBef>
              <a:buSzPct val="100000"/>
              <a:buAutoNum type="arabicPeriod"/>
              <a:defRPr sz="67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Pick a </a:t>
            </a:r>
            <a:r>
              <a:rPr b="1"/>
              <a:t>data</a:t>
            </a:r>
            <a:r>
              <a:t> set</a:t>
            </a:r>
          </a:p>
        </p:txBody>
      </p:sp>
      <p:sp>
        <p:nvSpPr>
          <p:cNvPr id="1255" name="Choose a geom to display cases"/>
          <p:cNvSpPr txBox="1"/>
          <p:nvPr/>
        </p:nvSpPr>
        <p:spPr>
          <a:xfrm>
            <a:off x="6447273" y="9636530"/>
            <a:ext cx="7174764" cy="29599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990600" indent="-990600" algn="l">
              <a:spcBef>
                <a:spcPts val="4100"/>
              </a:spcBef>
              <a:buSzPct val="100000"/>
              <a:buAutoNum type="arabicPeriod" startAt="2"/>
              <a:defRPr sz="67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Choose a </a:t>
            </a:r>
            <a:r>
              <a:rPr b="1"/>
              <a:t>geom</a:t>
            </a:r>
            <a:r>
              <a:t> to display cases</a:t>
            </a:r>
          </a:p>
        </p:txBody>
      </p:sp>
      <p:sp>
        <p:nvSpPr>
          <p:cNvPr id="1256" name="Line"/>
          <p:cNvSpPr/>
          <p:nvPr/>
        </p:nvSpPr>
        <p:spPr>
          <a:xfrm flipV="1">
            <a:off x="12966065" y="4795028"/>
            <a:ext cx="1" cy="1245978"/>
          </a:xfrm>
          <a:prstGeom prst="line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257" name="Line"/>
          <p:cNvSpPr/>
          <p:nvPr/>
        </p:nvSpPr>
        <p:spPr>
          <a:xfrm flipV="1">
            <a:off x="9665695" y="8041823"/>
            <a:ext cx="737919" cy="1596440"/>
          </a:xfrm>
          <a:prstGeom prst="line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graphicFrame>
        <p:nvGraphicFramePr>
          <p:cNvPr id="59" name="Table">
            <a:extLst>
              <a:ext uri="{FF2B5EF4-FFF2-40B4-BE49-F238E27FC236}">
                <a16:creationId xmlns:a16="http://schemas.microsoft.com/office/drawing/2014/main" id="{56FD7B41-64F9-4466-A54D-E16EE5A71C2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50411419"/>
              </p:ext>
            </p:extLst>
          </p:nvPr>
        </p:nvGraphicFramePr>
        <p:xfrm>
          <a:off x="1467826" y="2787437"/>
          <a:ext cx="3738740" cy="8663781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9346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46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46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346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35781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FFFFFF"/>
                          </a:solidFill>
                          <a:sym typeface="Helvetica"/>
                        </a:rPr>
                        <a:t>mpg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FFFFFF"/>
                          </a:solidFill>
                          <a:sym typeface="Helvetica"/>
                        </a:rPr>
                        <a:t>cyl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FFFFFF"/>
                          </a:solidFill>
                          <a:sym typeface="Helvetica"/>
                        </a:rPr>
                        <a:t>disp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FFFFFF"/>
                          </a:solidFill>
                          <a:sym typeface="Helvetica"/>
                        </a:rPr>
                        <a:t>hp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21.0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160.0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21.0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160.0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22.8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108.0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21.4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258.0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18.7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360.0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18.1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225.0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14.3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360.0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24.4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146.7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22.8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140.8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19.2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167.6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17.8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167.6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16.4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275.8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17.3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275.8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15.2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275.8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10.4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472.0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10.4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460.0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14.7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440.0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32.4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78.7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30.4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75.7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33.9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71.1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</a:tbl>
          </a:graphicData>
        </a:graphic>
      </p:graphicFrame>
      <p:grpSp>
        <p:nvGrpSpPr>
          <p:cNvPr id="60" name="Group">
            <a:extLst>
              <a:ext uri="{FF2B5EF4-FFF2-40B4-BE49-F238E27FC236}">
                <a16:creationId xmlns:a16="http://schemas.microsoft.com/office/drawing/2014/main" id="{421D9C59-A7CF-4BF4-B05A-6B12FAE2A09C}"/>
              </a:ext>
            </a:extLst>
          </p:cNvPr>
          <p:cNvGrpSpPr/>
          <p:nvPr/>
        </p:nvGrpSpPr>
        <p:grpSpPr>
          <a:xfrm>
            <a:off x="5522377" y="3432876"/>
            <a:ext cx="234885" cy="7914320"/>
            <a:chOff x="0" y="0"/>
            <a:chExt cx="203200" cy="7344498"/>
          </a:xfrm>
        </p:grpSpPr>
        <p:sp>
          <p:nvSpPr>
            <p:cNvPr id="61" name="Circle">
              <a:extLst>
                <a:ext uri="{FF2B5EF4-FFF2-40B4-BE49-F238E27FC236}">
                  <a16:creationId xmlns:a16="http://schemas.microsoft.com/office/drawing/2014/main" id="{3F5D2769-1E2D-42EA-B95E-B6D062361751}"/>
                </a:ext>
              </a:extLst>
            </p:cNvPr>
            <p:cNvSpPr/>
            <p:nvPr/>
          </p:nvSpPr>
          <p:spPr>
            <a:xfrm>
              <a:off x="0" y="751715"/>
              <a:ext cx="203201" cy="20320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62" name="Circle">
              <a:extLst>
                <a:ext uri="{FF2B5EF4-FFF2-40B4-BE49-F238E27FC236}">
                  <a16:creationId xmlns:a16="http://schemas.microsoft.com/office/drawing/2014/main" id="{DCA2149A-CDF0-4C4A-AB3E-87AFDB9BBB43}"/>
                </a:ext>
              </a:extLst>
            </p:cNvPr>
            <p:cNvSpPr/>
            <p:nvPr/>
          </p:nvSpPr>
          <p:spPr>
            <a:xfrm>
              <a:off x="0" y="1127573"/>
              <a:ext cx="203201" cy="20320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63" name="Circle">
              <a:extLst>
                <a:ext uri="{FF2B5EF4-FFF2-40B4-BE49-F238E27FC236}">
                  <a16:creationId xmlns:a16="http://schemas.microsoft.com/office/drawing/2014/main" id="{1334CC5F-AD81-4530-BADD-08F64A911E35}"/>
                </a:ext>
              </a:extLst>
            </p:cNvPr>
            <p:cNvSpPr/>
            <p:nvPr/>
          </p:nvSpPr>
          <p:spPr>
            <a:xfrm>
              <a:off x="0" y="1503431"/>
              <a:ext cx="203201" cy="20320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64" name="Circle">
              <a:extLst>
                <a:ext uri="{FF2B5EF4-FFF2-40B4-BE49-F238E27FC236}">
                  <a16:creationId xmlns:a16="http://schemas.microsoft.com/office/drawing/2014/main" id="{603A6D06-77BB-4B02-A61A-D454160909F9}"/>
                </a:ext>
              </a:extLst>
            </p:cNvPr>
            <p:cNvSpPr/>
            <p:nvPr/>
          </p:nvSpPr>
          <p:spPr>
            <a:xfrm>
              <a:off x="0" y="1879289"/>
              <a:ext cx="203201" cy="20320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65" name="Circle">
              <a:extLst>
                <a:ext uri="{FF2B5EF4-FFF2-40B4-BE49-F238E27FC236}">
                  <a16:creationId xmlns:a16="http://schemas.microsoft.com/office/drawing/2014/main" id="{A3D5C337-A1A1-42B0-AD21-BC1091AEA248}"/>
                </a:ext>
              </a:extLst>
            </p:cNvPr>
            <p:cNvSpPr/>
            <p:nvPr/>
          </p:nvSpPr>
          <p:spPr>
            <a:xfrm>
              <a:off x="0" y="2255147"/>
              <a:ext cx="203201" cy="20320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66" name="Circle">
              <a:extLst>
                <a:ext uri="{FF2B5EF4-FFF2-40B4-BE49-F238E27FC236}">
                  <a16:creationId xmlns:a16="http://schemas.microsoft.com/office/drawing/2014/main" id="{FD5CD6DB-ED37-4B7F-B469-C58EC9C4630F}"/>
                </a:ext>
              </a:extLst>
            </p:cNvPr>
            <p:cNvSpPr/>
            <p:nvPr/>
          </p:nvSpPr>
          <p:spPr>
            <a:xfrm>
              <a:off x="0" y="2631004"/>
              <a:ext cx="203201" cy="20320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67" name="Circle">
              <a:extLst>
                <a:ext uri="{FF2B5EF4-FFF2-40B4-BE49-F238E27FC236}">
                  <a16:creationId xmlns:a16="http://schemas.microsoft.com/office/drawing/2014/main" id="{2295EEDF-516F-4CF1-B416-B9236C174445}"/>
                </a:ext>
              </a:extLst>
            </p:cNvPr>
            <p:cNvSpPr/>
            <p:nvPr/>
          </p:nvSpPr>
          <p:spPr>
            <a:xfrm>
              <a:off x="0" y="3006862"/>
              <a:ext cx="203201" cy="20320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68" name="Circle">
              <a:extLst>
                <a:ext uri="{FF2B5EF4-FFF2-40B4-BE49-F238E27FC236}">
                  <a16:creationId xmlns:a16="http://schemas.microsoft.com/office/drawing/2014/main" id="{0814043F-0DED-434E-ADEE-DE95081C0245}"/>
                </a:ext>
              </a:extLst>
            </p:cNvPr>
            <p:cNvSpPr/>
            <p:nvPr/>
          </p:nvSpPr>
          <p:spPr>
            <a:xfrm>
              <a:off x="0" y="3382720"/>
              <a:ext cx="203201" cy="20320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69" name="Circle">
              <a:extLst>
                <a:ext uri="{FF2B5EF4-FFF2-40B4-BE49-F238E27FC236}">
                  <a16:creationId xmlns:a16="http://schemas.microsoft.com/office/drawing/2014/main" id="{A5B80C7D-5CCE-4D86-BEDE-FEFF074FDAB0}"/>
                </a:ext>
              </a:extLst>
            </p:cNvPr>
            <p:cNvSpPr/>
            <p:nvPr/>
          </p:nvSpPr>
          <p:spPr>
            <a:xfrm>
              <a:off x="0" y="3758578"/>
              <a:ext cx="203201" cy="20320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0" name="Circle">
              <a:extLst>
                <a:ext uri="{FF2B5EF4-FFF2-40B4-BE49-F238E27FC236}">
                  <a16:creationId xmlns:a16="http://schemas.microsoft.com/office/drawing/2014/main" id="{69312951-6ADE-45AC-918E-05D21EA8693C}"/>
                </a:ext>
              </a:extLst>
            </p:cNvPr>
            <p:cNvSpPr/>
            <p:nvPr/>
          </p:nvSpPr>
          <p:spPr>
            <a:xfrm>
              <a:off x="0" y="4134436"/>
              <a:ext cx="203200" cy="20320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1" name="Circle">
              <a:extLst>
                <a:ext uri="{FF2B5EF4-FFF2-40B4-BE49-F238E27FC236}">
                  <a16:creationId xmlns:a16="http://schemas.microsoft.com/office/drawing/2014/main" id="{C4D17E72-CF97-4813-AAC4-D7C4B7BA795B}"/>
                </a:ext>
              </a:extLst>
            </p:cNvPr>
            <p:cNvSpPr/>
            <p:nvPr/>
          </p:nvSpPr>
          <p:spPr>
            <a:xfrm>
              <a:off x="0" y="375857"/>
              <a:ext cx="203201" cy="20320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2" name="Circle">
              <a:extLst>
                <a:ext uri="{FF2B5EF4-FFF2-40B4-BE49-F238E27FC236}">
                  <a16:creationId xmlns:a16="http://schemas.microsoft.com/office/drawing/2014/main" id="{94C8EB0A-FC4C-44A8-9569-5CB3EE4FE42A}"/>
                </a:ext>
              </a:extLst>
            </p:cNvPr>
            <p:cNvSpPr/>
            <p:nvPr/>
          </p:nvSpPr>
          <p:spPr>
            <a:xfrm>
              <a:off x="0" y="0"/>
              <a:ext cx="203201" cy="203200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3" name="Circle">
              <a:extLst>
                <a:ext uri="{FF2B5EF4-FFF2-40B4-BE49-F238E27FC236}">
                  <a16:creationId xmlns:a16="http://schemas.microsoft.com/office/drawing/2014/main" id="{5E68CCCD-C4A3-49E6-B3EC-071DE0018E33}"/>
                </a:ext>
              </a:extLst>
            </p:cNvPr>
            <p:cNvSpPr/>
            <p:nvPr/>
          </p:nvSpPr>
          <p:spPr>
            <a:xfrm>
              <a:off x="0" y="4510294"/>
              <a:ext cx="203201" cy="20320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4" name="Circle">
              <a:extLst>
                <a:ext uri="{FF2B5EF4-FFF2-40B4-BE49-F238E27FC236}">
                  <a16:creationId xmlns:a16="http://schemas.microsoft.com/office/drawing/2014/main" id="{FD512AFA-98BB-4ABE-BEA7-CAC311A9687B}"/>
                </a:ext>
              </a:extLst>
            </p:cNvPr>
            <p:cNvSpPr/>
            <p:nvPr/>
          </p:nvSpPr>
          <p:spPr>
            <a:xfrm>
              <a:off x="0" y="4886151"/>
              <a:ext cx="203201" cy="20320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5" name="Circle">
              <a:extLst>
                <a:ext uri="{FF2B5EF4-FFF2-40B4-BE49-F238E27FC236}">
                  <a16:creationId xmlns:a16="http://schemas.microsoft.com/office/drawing/2014/main" id="{106823B3-0F2E-42B3-BCC1-49BCB0244B39}"/>
                </a:ext>
              </a:extLst>
            </p:cNvPr>
            <p:cNvSpPr/>
            <p:nvPr/>
          </p:nvSpPr>
          <p:spPr>
            <a:xfrm>
              <a:off x="0" y="5262009"/>
              <a:ext cx="203201" cy="20320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6" name="Circle">
              <a:extLst>
                <a:ext uri="{FF2B5EF4-FFF2-40B4-BE49-F238E27FC236}">
                  <a16:creationId xmlns:a16="http://schemas.microsoft.com/office/drawing/2014/main" id="{01423ABF-3834-430E-8634-4B3AD0B031E7}"/>
                </a:ext>
              </a:extLst>
            </p:cNvPr>
            <p:cNvSpPr/>
            <p:nvPr/>
          </p:nvSpPr>
          <p:spPr>
            <a:xfrm>
              <a:off x="0" y="5637867"/>
              <a:ext cx="203201" cy="20320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7" name="Circle">
              <a:extLst>
                <a:ext uri="{FF2B5EF4-FFF2-40B4-BE49-F238E27FC236}">
                  <a16:creationId xmlns:a16="http://schemas.microsoft.com/office/drawing/2014/main" id="{DB7FB411-8EE0-47A8-A996-3E6A7BF1F436}"/>
                </a:ext>
              </a:extLst>
            </p:cNvPr>
            <p:cNvSpPr/>
            <p:nvPr/>
          </p:nvSpPr>
          <p:spPr>
            <a:xfrm>
              <a:off x="0" y="6013725"/>
              <a:ext cx="203201" cy="20320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8" name="Circle">
              <a:extLst>
                <a:ext uri="{FF2B5EF4-FFF2-40B4-BE49-F238E27FC236}">
                  <a16:creationId xmlns:a16="http://schemas.microsoft.com/office/drawing/2014/main" id="{73F26FAB-3AB4-4152-940C-047DBB734CDD}"/>
                </a:ext>
              </a:extLst>
            </p:cNvPr>
            <p:cNvSpPr/>
            <p:nvPr/>
          </p:nvSpPr>
          <p:spPr>
            <a:xfrm>
              <a:off x="0" y="6389583"/>
              <a:ext cx="203201" cy="20320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9" name="Circle">
              <a:extLst>
                <a:ext uri="{FF2B5EF4-FFF2-40B4-BE49-F238E27FC236}">
                  <a16:creationId xmlns:a16="http://schemas.microsoft.com/office/drawing/2014/main" id="{A54A18AD-35E6-4665-8454-C6A7AE54D463}"/>
                </a:ext>
              </a:extLst>
            </p:cNvPr>
            <p:cNvSpPr/>
            <p:nvPr/>
          </p:nvSpPr>
          <p:spPr>
            <a:xfrm>
              <a:off x="0" y="6765441"/>
              <a:ext cx="203201" cy="20320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80" name="Circle">
              <a:extLst>
                <a:ext uri="{FF2B5EF4-FFF2-40B4-BE49-F238E27FC236}">
                  <a16:creationId xmlns:a16="http://schemas.microsoft.com/office/drawing/2014/main" id="{F1C65EB5-F1E7-4D14-90DA-9FB2C2365534}"/>
                </a:ext>
              </a:extLst>
            </p:cNvPr>
            <p:cNvSpPr/>
            <p:nvPr/>
          </p:nvSpPr>
          <p:spPr>
            <a:xfrm>
              <a:off x="0" y="7141298"/>
              <a:ext cx="203201" cy="20320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grpSp>
        <p:nvGrpSpPr>
          <p:cNvPr id="81" name="Group">
            <a:extLst>
              <a:ext uri="{FF2B5EF4-FFF2-40B4-BE49-F238E27FC236}">
                <a16:creationId xmlns:a16="http://schemas.microsoft.com/office/drawing/2014/main" id="{66A875EE-F72E-4A2E-867A-7EAEE8C8E016}"/>
              </a:ext>
            </a:extLst>
          </p:cNvPr>
          <p:cNvGrpSpPr/>
          <p:nvPr/>
        </p:nvGrpSpPr>
        <p:grpSpPr>
          <a:xfrm>
            <a:off x="1471280" y="3344889"/>
            <a:ext cx="3986330" cy="8106329"/>
            <a:chOff x="0" y="0"/>
            <a:chExt cx="4036557" cy="7493000"/>
          </a:xfrm>
        </p:grpSpPr>
        <p:sp>
          <p:nvSpPr>
            <p:cNvPr id="82" name="Arrow">
              <a:extLst>
                <a:ext uri="{FF2B5EF4-FFF2-40B4-BE49-F238E27FC236}">
                  <a16:creationId xmlns:a16="http://schemas.microsoft.com/office/drawing/2014/main" id="{160E1A03-A663-44F8-A7B9-D184CE0601D1}"/>
                </a:ext>
              </a:extLst>
            </p:cNvPr>
            <p:cNvSpPr/>
            <p:nvPr/>
          </p:nvSpPr>
          <p:spPr>
            <a:xfrm>
              <a:off x="0" y="1128963"/>
              <a:ext cx="4036558" cy="342901"/>
            </a:xfrm>
            <a:prstGeom prst="rightArrow">
              <a:avLst>
                <a:gd name="adj1" fmla="val 65733"/>
                <a:gd name="adj2" fmla="val 54543"/>
              </a:avLst>
            </a:prstGeom>
            <a:solidFill>
              <a:srgbClr val="000000">
                <a:alpha val="7023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83" name="Arrow">
              <a:extLst>
                <a:ext uri="{FF2B5EF4-FFF2-40B4-BE49-F238E27FC236}">
                  <a16:creationId xmlns:a16="http://schemas.microsoft.com/office/drawing/2014/main" id="{86325192-9CC1-4955-B484-CCF8BA09054F}"/>
                </a:ext>
              </a:extLst>
            </p:cNvPr>
            <p:cNvSpPr/>
            <p:nvPr/>
          </p:nvSpPr>
          <p:spPr>
            <a:xfrm>
              <a:off x="0" y="752642"/>
              <a:ext cx="4036558" cy="342901"/>
            </a:xfrm>
            <a:prstGeom prst="rightArrow">
              <a:avLst>
                <a:gd name="adj1" fmla="val 65733"/>
                <a:gd name="adj2" fmla="val 54543"/>
              </a:avLst>
            </a:prstGeom>
            <a:solidFill>
              <a:srgbClr val="000000">
                <a:alpha val="7023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84" name="Arrow">
              <a:extLst>
                <a:ext uri="{FF2B5EF4-FFF2-40B4-BE49-F238E27FC236}">
                  <a16:creationId xmlns:a16="http://schemas.microsoft.com/office/drawing/2014/main" id="{D10D6413-4911-4DE3-BED5-A072E05106C3}"/>
                </a:ext>
              </a:extLst>
            </p:cNvPr>
            <p:cNvSpPr/>
            <p:nvPr/>
          </p:nvSpPr>
          <p:spPr>
            <a:xfrm>
              <a:off x="0" y="376321"/>
              <a:ext cx="4036558" cy="342901"/>
            </a:xfrm>
            <a:prstGeom prst="rightArrow">
              <a:avLst>
                <a:gd name="adj1" fmla="val 65733"/>
                <a:gd name="adj2" fmla="val 54543"/>
              </a:avLst>
            </a:prstGeom>
            <a:solidFill>
              <a:srgbClr val="000000">
                <a:alpha val="7023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85" name="Arrow">
              <a:extLst>
                <a:ext uri="{FF2B5EF4-FFF2-40B4-BE49-F238E27FC236}">
                  <a16:creationId xmlns:a16="http://schemas.microsoft.com/office/drawing/2014/main" id="{A3524BF2-63BD-47F6-937C-4CB316A019F8}"/>
                </a:ext>
              </a:extLst>
            </p:cNvPr>
            <p:cNvSpPr/>
            <p:nvPr/>
          </p:nvSpPr>
          <p:spPr>
            <a:xfrm>
              <a:off x="0" y="0"/>
              <a:ext cx="4036558" cy="342900"/>
            </a:xfrm>
            <a:prstGeom prst="rightArrow">
              <a:avLst>
                <a:gd name="adj1" fmla="val 65733"/>
                <a:gd name="adj2" fmla="val 54543"/>
              </a:avLst>
            </a:prstGeom>
            <a:solidFill>
              <a:srgbClr val="000000">
                <a:alpha val="7023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86" name="Arrow">
              <a:extLst>
                <a:ext uri="{FF2B5EF4-FFF2-40B4-BE49-F238E27FC236}">
                  <a16:creationId xmlns:a16="http://schemas.microsoft.com/office/drawing/2014/main" id="{25AE01B7-41D6-41A2-95BA-94155770D541}"/>
                </a:ext>
              </a:extLst>
            </p:cNvPr>
            <p:cNvSpPr/>
            <p:nvPr/>
          </p:nvSpPr>
          <p:spPr>
            <a:xfrm>
              <a:off x="0" y="1505284"/>
              <a:ext cx="4036558" cy="342901"/>
            </a:xfrm>
            <a:prstGeom prst="rightArrow">
              <a:avLst>
                <a:gd name="adj1" fmla="val 65733"/>
                <a:gd name="adj2" fmla="val 54543"/>
              </a:avLst>
            </a:prstGeom>
            <a:solidFill>
              <a:srgbClr val="000000">
                <a:alpha val="7023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87" name="Arrow">
              <a:extLst>
                <a:ext uri="{FF2B5EF4-FFF2-40B4-BE49-F238E27FC236}">
                  <a16:creationId xmlns:a16="http://schemas.microsoft.com/office/drawing/2014/main" id="{2343D2E9-40FC-4EAC-89FB-E0EC1FC3C7EC}"/>
                </a:ext>
              </a:extLst>
            </p:cNvPr>
            <p:cNvSpPr/>
            <p:nvPr/>
          </p:nvSpPr>
          <p:spPr>
            <a:xfrm>
              <a:off x="0" y="1881605"/>
              <a:ext cx="4036558" cy="342901"/>
            </a:xfrm>
            <a:prstGeom prst="rightArrow">
              <a:avLst>
                <a:gd name="adj1" fmla="val 65733"/>
                <a:gd name="adj2" fmla="val 54543"/>
              </a:avLst>
            </a:prstGeom>
            <a:solidFill>
              <a:srgbClr val="000000">
                <a:alpha val="7023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88" name="Arrow">
              <a:extLst>
                <a:ext uri="{FF2B5EF4-FFF2-40B4-BE49-F238E27FC236}">
                  <a16:creationId xmlns:a16="http://schemas.microsoft.com/office/drawing/2014/main" id="{3E731865-A656-431C-847D-2A250E0A7DAC}"/>
                </a:ext>
              </a:extLst>
            </p:cNvPr>
            <p:cNvSpPr/>
            <p:nvPr/>
          </p:nvSpPr>
          <p:spPr>
            <a:xfrm>
              <a:off x="0" y="2257926"/>
              <a:ext cx="4036558" cy="342901"/>
            </a:xfrm>
            <a:prstGeom prst="rightArrow">
              <a:avLst>
                <a:gd name="adj1" fmla="val 65733"/>
                <a:gd name="adj2" fmla="val 54543"/>
              </a:avLst>
            </a:prstGeom>
            <a:solidFill>
              <a:srgbClr val="000000">
                <a:alpha val="7023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89" name="Arrow">
              <a:extLst>
                <a:ext uri="{FF2B5EF4-FFF2-40B4-BE49-F238E27FC236}">
                  <a16:creationId xmlns:a16="http://schemas.microsoft.com/office/drawing/2014/main" id="{3AEB7BA3-079C-4D43-9346-D4734067CEA0}"/>
                </a:ext>
              </a:extLst>
            </p:cNvPr>
            <p:cNvSpPr/>
            <p:nvPr/>
          </p:nvSpPr>
          <p:spPr>
            <a:xfrm>
              <a:off x="0" y="2634247"/>
              <a:ext cx="4036558" cy="342901"/>
            </a:xfrm>
            <a:prstGeom prst="rightArrow">
              <a:avLst>
                <a:gd name="adj1" fmla="val 65733"/>
                <a:gd name="adj2" fmla="val 54543"/>
              </a:avLst>
            </a:prstGeom>
            <a:solidFill>
              <a:srgbClr val="000000">
                <a:alpha val="7023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0" name="Arrow">
              <a:extLst>
                <a:ext uri="{FF2B5EF4-FFF2-40B4-BE49-F238E27FC236}">
                  <a16:creationId xmlns:a16="http://schemas.microsoft.com/office/drawing/2014/main" id="{4FA6C903-9A03-45B0-B881-817AD12565FE}"/>
                </a:ext>
              </a:extLst>
            </p:cNvPr>
            <p:cNvSpPr/>
            <p:nvPr/>
          </p:nvSpPr>
          <p:spPr>
            <a:xfrm>
              <a:off x="0" y="3010568"/>
              <a:ext cx="4036558" cy="342901"/>
            </a:xfrm>
            <a:prstGeom prst="rightArrow">
              <a:avLst>
                <a:gd name="adj1" fmla="val 65733"/>
                <a:gd name="adj2" fmla="val 54543"/>
              </a:avLst>
            </a:prstGeom>
            <a:solidFill>
              <a:srgbClr val="000000">
                <a:alpha val="7023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1" name="Arrow">
              <a:extLst>
                <a:ext uri="{FF2B5EF4-FFF2-40B4-BE49-F238E27FC236}">
                  <a16:creationId xmlns:a16="http://schemas.microsoft.com/office/drawing/2014/main" id="{5BA6AC49-E5FC-4A89-AD91-13AB2B07AE58}"/>
                </a:ext>
              </a:extLst>
            </p:cNvPr>
            <p:cNvSpPr/>
            <p:nvPr/>
          </p:nvSpPr>
          <p:spPr>
            <a:xfrm>
              <a:off x="0" y="3386889"/>
              <a:ext cx="4036558" cy="342901"/>
            </a:xfrm>
            <a:prstGeom prst="rightArrow">
              <a:avLst>
                <a:gd name="adj1" fmla="val 65733"/>
                <a:gd name="adj2" fmla="val 54543"/>
              </a:avLst>
            </a:prstGeom>
            <a:solidFill>
              <a:srgbClr val="000000">
                <a:alpha val="7023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2" name="Arrow">
              <a:extLst>
                <a:ext uri="{FF2B5EF4-FFF2-40B4-BE49-F238E27FC236}">
                  <a16:creationId xmlns:a16="http://schemas.microsoft.com/office/drawing/2014/main" id="{1A098BFD-CCB8-4EF4-876C-371A72A08B6F}"/>
                </a:ext>
              </a:extLst>
            </p:cNvPr>
            <p:cNvSpPr/>
            <p:nvPr/>
          </p:nvSpPr>
          <p:spPr>
            <a:xfrm>
              <a:off x="0" y="3763210"/>
              <a:ext cx="4036558" cy="342901"/>
            </a:xfrm>
            <a:prstGeom prst="rightArrow">
              <a:avLst>
                <a:gd name="adj1" fmla="val 65733"/>
                <a:gd name="adj2" fmla="val 54543"/>
              </a:avLst>
            </a:prstGeom>
            <a:solidFill>
              <a:srgbClr val="000000">
                <a:alpha val="7023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3" name="Arrow">
              <a:extLst>
                <a:ext uri="{FF2B5EF4-FFF2-40B4-BE49-F238E27FC236}">
                  <a16:creationId xmlns:a16="http://schemas.microsoft.com/office/drawing/2014/main" id="{CA8A17C8-C066-4F63-A55F-96E16FE3C06E}"/>
                </a:ext>
              </a:extLst>
            </p:cNvPr>
            <p:cNvSpPr/>
            <p:nvPr/>
          </p:nvSpPr>
          <p:spPr>
            <a:xfrm>
              <a:off x="0" y="4139531"/>
              <a:ext cx="4036558" cy="342901"/>
            </a:xfrm>
            <a:prstGeom prst="rightArrow">
              <a:avLst>
                <a:gd name="adj1" fmla="val 65733"/>
                <a:gd name="adj2" fmla="val 54543"/>
              </a:avLst>
            </a:prstGeom>
            <a:solidFill>
              <a:srgbClr val="000000">
                <a:alpha val="7023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4" name="Arrow">
              <a:extLst>
                <a:ext uri="{FF2B5EF4-FFF2-40B4-BE49-F238E27FC236}">
                  <a16:creationId xmlns:a16="http://schemas.microsoft.com/office/drawing/2014/main" id="{2DD7EC88-7CBB-4F1A-8D2C-B1671CD14AB0}"/>
                </a:ext>
              </a:extLst>
            </p:cNvPr>
            <p:cNvSpPr/>
            <p:nvPr/>
          </p:nvSpPr>
          <p:spPr>
            <a:xfrm>
              <a:off x="0" y="4515852"/>
              <a:ext cx="4036558" cy="342901"/>
            </a:xfrm>
            <a:prstGeom prst="rightArrow">
              <a:avLst>
                <a:gd name="adj1" fmla="val 65733"/>
                <a:gd name="adj2" fmla="val 54543"/>
              </a:avLst>
            </a:prstGeom>
            <a:solidFill>
              <a:srgbClr val="000000">
                <a:alpha val="7023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5" name="Arrow">
              <a:extLst>
                <a:ext uri="{FF2B5EF4-FFF2-40B4-BE49-F238E27FC236}">
                  <a16:creationId xmlns:a16="http://schemas.microsoft.com/office/drawing/2014/main" id="{A1977F50-479D-4C06-87BC-C6F885248BD3}"/>
                </a:ext>
              </a:extLst>
            </p:cNvPr>
            <p:cNvSpPr/>
            <p:nvPr/>
          </p:nvSpPr>
          <p:spPr>
            <a:xfrm>
              <a:off x="0" y="4892173"/>
              <a:ext cx="4036558" cy="342901"/>
            </a:xfrm>
            <a:prstGeom prst="rightArrow">
              <a:avLst>
                <a:gd name="adj1" fmla="val 65733"/>
                <a:gd name="adj2" fmla="val 54543"/>
              </a:avLst>
            </a:prstGeom>
            <a:solidFill>
              <a:srgbClr val="000000">
                <a:alpha val="7023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6" name="Arrow">
              <a:extLst>
                <a:ext uri="{FF2B5EF4-FFF2-40B4-BE49-F238E27FC236}">
                  <a16:creationId xmlns:a16="http://schemas.microsoft.com/office/drawing/2014/main" id="{0B8FA8A0-7CDE-4D9D-9D33-68DB79B833AC}"/>
                </a:ext>
              </a:extLst>
            </p:cNvPr>
            <p:cNvSpPr/>
            <p:nvPr/>
          </p:nvSpPr>
          <p:spPr>
            <a:xfrm>
              <a:off x="0" y="5268494"/>
              <a:ext cx="4036558" cy="342901"/>
            </a:xfrm>
            <a:prstGeom prst="rightArrow">
              <a:avLst>
                <a:gd name="adj1" fmla="val 65733"/>
                <a:gd name="adj2" fmla="val 54543"/>
              </a:avLst>
            </a:prstGeom>
            <a:solidFill>
              <a:srgbClr val="000000">
                <a:alpha val="7023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7" name="Arrow">
              <a:extLst>
                <a:ext uri="{FF2B5EF4-FFF2-40B4-BE49-F238E27FC236}">
                  <a16:creationId xmlns:a16="http://schemas.microsoft.com/office/drawing/2014/main" id="{716E3A76-88A1-466E-A81D-DB546740D562}"/>
                </a:ext>
              </a:extLst>
            </p:cNvPr>
            <p:cNvSpPr/>
            <p:nvPr/>
          </p:nvSpPr>
          <p:spPr>
            <a:xfrm>
              <a:off x="0" y="5644815"/>
              <a:ext cx="4036558" cy="342901"/>
            </a:xfrm>
            <a:prstGeom prst="rightArrow">
              <a:avLst>
                <a:gd name="adj1" fmla="val 65733"/>
                <a:gd name="adj2" fmla="val 54543"/>
              </a:avLst>
            </a:prstGeom>
            <a:solidFill>
              <a:srgbClr val="000000">
                <a:alpha val="7023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8" name="Arrow">
              <a:extLst>
                <a:ext uri="{FF2B5EF4-FFF2-40B4-BE49-F238E27FC236}">
                  <a16:creationId xmlns:a16="http://schemas.microsoft.com/office/drawing/2014/main" id="{D515FCEE-C822-4E84-9C55-9BDC0BD486D2}"/>
                </a:ext>
              </a:extLst>
            </p:cNvPr>
            <p:cNvSpPr/>
            <p:nvPr/>
          </p:nvSpPr>
          <p:spPr>
            <a:xfrm>
              <a:off x="0" y="6021136"/>
              <a:ext cx="4036558" cy="342901"/>
            </a:xfrm>
            <a:prstGeom prst="rightArrow">
              <a:avLst>
                <a:gd name="adj1" fmla="val 65733"/>
                <a:gd name="adj2" fmla="val 54543"/>
              </a:avLst>
            </a:prstGeom>
            <a:solidFill>
              <a:srgbClr val="000000">
                <a:alpha val="7023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9" name="Arrow">
              <a:extLst>
                <a:ext uri="{FF2B5EF4-FFF2-40B4-BE49-F238E27FC236}">
                  <a16:creationId xmlns:a16="http://schemas.microsoft.com/office/drawing/2014/main" id="{FB7672B8-C1B4-4844-A592-1CFEF35800A6}"/>
                </a:ext>
              </a:extLst>
            </p:cNvPr>
            <p:cNvSpPr/>
            <p:nvPr/>
          </p:nvSpPr>
          <p:spPr>
            <a:xfrm>
              <a:off x="0" y="6397457"/>
              <a:ext cx="4036558" cy="342901"/>
            </a:xfrm>
            <a:prstGeom prst="rightArrow">
              <a:avLst>
                <a:gd name="adj1" fmla="val 65733"/>
                <a:gd name="adj2" fmla="val 54543"/>
              </a:avLst>
            </a:prstGeom>
            <a:solidFill>
              <a:srgbClr val="000000">
                <a:alpha val="7023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0" name="Arrow">
              <a:extLst>
                <a:ext uri="{FF2B5EF4-FFF2-40B4-BE49-F238E27FC236}">
                  <a16:creationId xmlns:a16="http://schemas.microsoft.com/office/drawing/2014/main" id="{A0778951-C71B-4085-B394-FEE1A104B59F}"/>
                </a:ext>
              </a:extLst>
            </p:cNvPr>
            <p:cNvSpPr/>
            <p:nvPr/>
          </p:nvSpPr>
          <p:spPr>
            <a:xfrm>
              <a:off x="0" y="6773778"/>
              <a:ext cx="4036558" cy="342901"/>
            </a:xfrm>
            <a:prstGeom prst="rightArrow">
              <a:avLst>
                <a:gd name="adj1" fmla="val 65733"/>
                <a:gd name="adj2" fmla="val 54543"/>
              </a:avLst>
            </a:prstGeom>
            <a:solidFill>
              <a:srgbClr val="000000">
                <a:alpha val="7023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1" name="Arrow">
              <a:extLst>
                <a:ext uri="{FF2B5EF4-FFF2-40B4-BE49-F238E27FC236}">
                  <a16:creationId xmlns:a16="http://schemas.microsoft.com/office/drawing/2014/main" id="{EC154874-81DF-4663-8AE8-3956AEE6B73E}"/>
                </a:ext>
              </a:extLst>
            </p:cNvPr>
            <p:cNvSpPr/>
            <p:nvPr/>
          </p:nvSpPr>
          <p:spPr>
            <a:xfrm>
              <a:off x="0" y="7150100"/>
              <a:ext cx="4036558" cy="342900"/>
            </a:xfrm>
            <a:prstGeom prst="rightArrow">
              <a:avLst>
                <a:gd name="adj1" fmla="val 65733"/>
                <a:gd name="adj2" fmla="val 54543"/>
              </a:avLst>
            </a:prstGeom>
            <a:solidFill>
              <a:srgbClr val="000000">
                <a:alpha val="7023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102" name="data">
            <a:extLst>
              <a:ext uri="{FF2B5EF4-FFF2-40B4-BE49-F238E27FC236}">
                <a16:creationId xmlns:a16="http://schemas.microsoft.com/office/drawing/2014/main" id="{7341A0BE-ECD1-4CAB-870C-5435BD4F3E83}"/>
              </a:ext>
            </a:extLst>
          </p:cNvPr>
          <p:cNvSpPr txBox="1"/>
          <p:nvPr/>
        </p:nvSpPr>
        <p:spPr>
          <a:xfrm>
            <a:off x="2566472" y="11347196"/>
            <a:ext cx="1541452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4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data</a:t>
            </a:r>
          </a:p>
        </p:txBody>
      </p:sp>
      <p:sp>
        <p:nvSpPr>
          <p:cNvPr id="103" name="geom">
            <a:extLst>
              <a:ext uri="{FF2B5EF4-FFF2-40B4-BE49-F238E27FC236}">
                <a16:creationId xmlns:a16="http://schemas.microsoft.com/office/drawing/2014/main" id="{39BAEA3D-5715-45F1-A0D3-C2E728906635}"/>
              </a:ext>
            </a:extLst>
          </p:cNvPr>
          <p:cNvSpPr txBox="1"/>
          <p:nvPr/>
        </p:nvSpPr>
        <p:spPr>
          <a:xfrm>
            <a:off x="4853251" y="11350625"/>
            <a:ext cx="1541452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4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geom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9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2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xit" presetSubtype="8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wipe(left)">
                                      <p:cBhvr>
                                        <p:cTn id="14" dur="300" fill="hold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8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 advAuto="0"/>
      <p:bldP spid="81" grpId="0" animBg="1" advAuto="0"/>
      <p:bldP spid="81" grpId="1" animBg="1" advAuto="0"/>
      <p:bldP spid="103" grpId="0" animBg="1" advAuto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5" name="To make a graph"/>
          <p:cNvSpPr txBox="1"/>
          <p:nvPr/>
        </p:nvSpPr>
        <p:spPr>
          <a:xfrm>
            <a:off x="4007752" y="390574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To make a graph</a:t>
            </a:r>
          </a:p>
        </p:txBody>
      </p:sp>
      <p:pic>
        <p:nvPicPr>
          <p:cNvPr id="1335" name="ggplot2-hex.png" descr="ggplot2-h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133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337" name="Square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338" name="Square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339" name="Rectangle"/>
          <p:cNvSpPr/>
          <p:nvPr/>
        </p:nvSpPr>
        <p:spPr>
          <a:xfrm>
            <a:off x="6369364" y="5815495"/>
            <a:ext cx="16589927" cy="250857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340" name="ggplot(data = &lt;DATA&gt;) +…"/>
          <p:cNvSpPr txBox="1"/>
          <p:nvPr/>
        </p:nvSpPr>
        <p:spPr>
          <a:xfrm>
            <a:off x="6555619" y="6135379"/>
            <a:ext cx="16368496" cy="20664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8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(data = 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&lt;DATA&gt;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+</a:t>
            </a:r>
          </a:p>
          <a:p>
            <a:pPr algn="l">
              <a:spcBef>
                <a:spcPts val="1500"/>
              </a:spcBef>
              <a:defRPr sz="48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&lt;GEOM_FUNCTION&gt;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(mapping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&lt;MAPPINGS&gt;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</p:txBody>
      </p:sp>
      <p:sp>
        <p:nvSpPr>
          <p:cNvPr id="1341" name="Pick a data set"/>
          <p:cNvSpPr txBox="1"/>
          <p:nvPr/>
        </p:nvSpPr>
        <p:spPr>
          <a:xfrm>
            <a:off x="8873249" y="3424072"/>
            <a:ext cx="6637502" cy="12765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marL="990600" indent="-990600" algn="l">
              <a:spcBef>
                <a:spcPts val="4100"/>
              </a:spcBef>
              <a:buSzPct val="100000"/>
              <a:buAutoNum type="arabicPeriod"/>
              <a:defRPr sz="67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Pick a </a:t>
            </a:r>
            <a:r>
              <a:rPr b="1"/>
              <a:t>data</a:t>
            </a:r>
            <a:r>
              <a:t> set</a:t>
            </a:r>
          </a:p>
        </p:txBody>
      </p:sp>
      <p:sp>
        <p:nvSpPr>
          <p:cNvPr id="1342" name="Choose a geom to display cases"/>
          <p:cNvSpPr txBox="1"/>
          <p:nvPr/>
        </p:nvSpPr>
        <p:spPr>
          <a:xfrm>
            <a:off x="6447273" y="9636530"/>
            <a:ext cx="7174764" cy="29599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990600" indent="-990600" algn="l">
              <a:spcBef>
                <a:spcPts val="4100"/>
              </a:spcBef>
              <a:buSzPct val="100000"/>
              <a:buAutoNum type="arabicPeriod" startAt="2"/>
              <a:defRPr sz="67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Choose a </a:t>
            </a:r>
            <a:r>
              <a:rPr b="1"/>
              <a:t>geom</a:t>
            </a:r>
            <a:r>
              <a:t> to display cases</a:t>
            </a:r>
          </a:p>
        </p:txBody>
      </p:sp>
      <p:sp>
        <p:nvSpPr>
          <p:cNvPr id="1343" name="Map aesthetic properties to variables"/>
          <p:cNvSpPr txBox="1"/>
          <p:nvPr/>
        </p:nvSpPr>
        <p:spPr>
          <a:xfrm>
            <a:off x="17146618" y="9194330"/>
            <a:ext cx="6798895" cy="38157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990600" indent="-990600" algn="l">
              <a:spcBef>
                <a:spcPts val="4100"/>
              </a:spcBef>
              <a:buSzPct val="100000"/>
              <a:buAutoNum type="arabicPeriod" startAt="3"/>
              <a:defRPr sz="67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1"/>
              <a:t>Map</a:t>
            </a:r>
            <a:r>
              <a:t> aesthetic properties to variables</a:t>
            </a:r>
          </a:p>
        </p:txBody>
      </p:sp>
      <p:sp>
        <p:nvSpPr>
          <p:cNvPr id="1344" name="Line"/>
          <p:cNvSpPr/>
          <p:nvPr/>
        </p:nvSpPr>
        <p:spPr>
          <a:xfrm flipV="1">
            <a:off x="12966065" y="4795028"/>
            <a:ext cx="1" cy="1245978"/>
          </a:xfrm>
          <a:prstGeom prst="line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345" name="Line"/>
          <p:cNvSpPr/>
          <p:nvPr/>
        </p:nvSpPr>
        <p:spPr>
          <a:xfrm flipV="1">
            <a:off x="9665695" y="8041823"/>
            <a:ext cx="737919" cy="1596440"/>
          </a:xfrm>
          <a:prstGeom prst="line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346" name="Line"/>
          <p:cNvSpPr/>
          <p:nvPr/>
        </p:nvSpPr>
        <p:spPr>
          <a:xfrm flipH="1" flipV="1">
            <a:off x="19417754" y="8050021"/>
            <a:ext cx="686061" cy="1245503"/>
          </a:xfrm>
          <a:prstGeom prst="line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graphicFrame>
        <p:nvGraphicFramePr>
          <p:cNvPr id="44" name="Table">
            <a:extLst>
              <a:ext uri="{FF2B5EF4-FFF2-40B4-BE49-F238E27FC236}">
                <a16:creationId xmlns:a16="http://schemas.microsoft.com/office/drawing/2014/main" id="{48E4C7EF-D3F1-408A-BD12-E4745E52B6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30362505"/>
              </p:ext>
            </p:extLst>
          </p:nvPr>
        </p:nvGraphicFramePr>
        <p:xfrm>
          <a:off x="1480987" y="2787437"/>
          <a:ext cx="3738740" cy="8663781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9346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46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46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346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35781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FFFFFF"/>
                          </a:solidFill>
                          <a:sym typeface="Helvetica"/>
                        </a:rPr>
                        <a:t>mpg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FFFFFF"/>
                          </a:solidFill>
                          <a:sym typeface="Helvetica"/>
                        </a:rPr>
                        <a:t>cyl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FFFFFF"/>
                          </a:solidFill>
                          <a:sym typeface="Helvetica"/>
                        </a:rPr>
                        <a:t>disp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FFFFFF"/>
                          </a:solidFill>
                          <a:sym typeface="Helvetica"/>
                        </a:rPr>
                        <a:t>hp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21.0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160.0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21.0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160.0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22.8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108.0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A8D3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21.4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258.0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18.7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360.0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D77C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18.1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225.0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14.3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360.0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A9AB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24.4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146.7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A8D3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22.8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140.8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A8D3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19.2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167.6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17.8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167.6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16.4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275.8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D77C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17.3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275.8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D77C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15.2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275.8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D77C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10.4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472.0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D5D3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10.4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460.0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D5D3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14.7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440.0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D5D3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32.4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78.7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A8D3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30.4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75.7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A8D3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33.9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71.1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 b="1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A8D3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</a:tbl>
          </a:graphicData>
        </a:graphic>
      </p:graphicFrame>
      <p:grpSp>
        <p:nvGrpSpPr>
          <p:cNvPr id="45" name="Group 44">
            <a:extLst>
              <a:ext uri="{FF2B5EF4-FFF2-40B4-BE49-F238E27FC236}">
                <a16:creationId xmlns:a16="http://schemas.microsoft.com/office/drawing/2014/main" id="{520FA97D-8621-497F-96F1-F1E001992ACC}"/>
              </a:ext>
            </a:extLst>
          </p:cNvPr>
          <p:cNvGrpSpPr/>
          <p:nvPr/>
        </p:nvGrpSpPr>
        <p:grpSpPr>
          <a:xfrm>
            <a:off x="5535538" y="3427863"/>
            <a:ext cx="220068" cy="7914320"/>
            <a:chOff x="9933582" y="3844795"/>
            <a:chExt cx="203201" cy="7344500"/>
          </a:xfrm>
        </p:grpSpPr>
        <p:sp>
          <p:nvSpPr>
            <p:cNvPr id="46" name="Circle">
              <a:extLst>
                <a:ext uri="{FF2B5EF4-FFF2-40B4-BE49-F238E27FC236}">
                  <a16:creationId xmlns:a16="http://schemas.microsoft.com/office/drawing/2014/main" id="{F3EE1265-C963-450A-9DA3-A218376336C2}"/>
                </a:ext>
              </a:extLst>
            </p:cNvPr>
            <p:cNvSpPr/>
            <p:nvPr/>
          </p:nvSpPr>
          <p:spPr>
            <a:xfrm>
              <a:off x="9933582" y="4596511"/>
              <a:ext cx="203201" cy="203201"/>
            </a:xfrm>
            <a:prstGeom prst="ellipse">
              <a:avLst/>
            </a:prstGeom>
            <a:solidFill>
              <a:srgbClr val="A8D379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7" name="Circle">
              <a:extLst>
                <a:ext uri="{FF2B5EF4-FFF2-40B4-BE49-F238E27FC236}">
                  <a16:creationId xmlns:a16="http://schemas.microsoft.com/office/drawing/2014/main" id="{7D7A230E-2846-4057-88CC-E0FC9B2817B7}"/>
                </a:ext>
              </a:extLst>
            </p:cNvPr>
            <p:cNvSpPr/>
            <p:nvPr/>
          </p:nvSpPr>
          <p:spPr>
            <a:xfrm>
              <a:off x="9933582" y="4972369"/>
              <a:ext cx="203201" cy="203201"/>
            </a:xfrm>
            <a:prstGeom prst="ellipse">
              <a:avLst/>
            </a:prstGeom>
            <a:solidFill>
              <a:srgbClr val="78AAD6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8" name="Circle">
              <a:extLst>
                <a:ext uri="{FF2B5EF4-FFF2-40B4-BE49-F238E27FC236}">
                  <a16:creationId xmlns:a16="http://schemas.microsoft.com/office/drawing/2014/main" id="{75F9E123-6FCE-4E25-8802-B256C69D8E30}"/>
                </a:ext>
              </a:extLst>
            </p:cNvPr>
            <p:cNvSpPr/>
            <p:nvPr/>
          </p:nvSpPr>
          <p:spPr>
            <a:xfrm>
              <a:off x="9933582" y="5348227"/>
              <a:ext cx="203201" cy="203201"/>
            </a:xfrm>
            <a:prstGeom prst="ellipse">
              <a:avLst/>
            </a:prstGeom>
            <a:solidFill>
              <a:srgbClr val="D77C79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9" name="Circle">
              <a:extLst>
                <a:ext uri="{FF2B5EF4-FFF2-40B4-BE49-F238E27FC236}">
                  <a16:creationId xmlns:a16="http://schemas.microsoft.com/office/drawing/2014/main" id="{1897D2A7-0B0E-4B67-BF73-4F567D796B32}"/>
                </a:ext>
              </a:extLst>
            </p:cNvPr>
            <p:cNvSpPr/>
            <p:nvPr/>
          </p:nvSpPr>
          <p:spPr>
            <a:xfrm>
              <a:off x="9933582" y="5724085"/>
              <a:ext cx="203201" cy="203201"/>
            </a:xfrm>
            <a:prstGeom prst="ellipse">
              <a:avLst/>
            </a:prstGeom>
            <a:solidFill>
              <a:srgbClr val="78AAD6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0" name="Circle">
              <a:extLst>
                <a:ext uri="{FF2B5EF4-FFF2-40B4-BE49-F238E27FC236}">
                  <a16:creationId xmlns:a16="http://schemas.microsoft.com/office/drawing/2014/main" id="{07824E47-D285-4BCE-8AF4-BBB210A05760}"/>
                </a:ext>
              </a:extLst>
            </p:cNvPr>
            <p:cNvSpPr/>
            <p:nvPr/>
          </p:nvSpPr>
          <p:spPr>
            <a:xfrm>
              <a:off x="9933582" y="6099942"/>
              <a:ext cx="203201" cy="203201"/>
            </a:xfrm>
            <a:prstGeom prst="ellipse">
              <a:avLst/>
            </a:prstGeom>
            <a:solidFill>
              <a:srgbClr val="A9ABD6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1" name="Circle">
              <a:extLst>
                <a:ext uri="{FF2B5EF4-FFF2-40B4-BE49-F238E27FC236}">
                  <a16:creationId xmlns:a16="http://schemas.microsoft.com/office/drawing/2014/main" id="{5BF40323-FC88-4D2E-AD01-91CC2E78BAFF}"/>
                </a:ext>
              </a:extLst>
            </p:cNvPr>
            <p:cNvSpPr/>
            <p:nvPr/>
          </p:nvSpPr>
          <p:spPr>
            <a:xfrm>
              <a:off x="9933582" y="6475800"/>
              <a:ext cx="203201" cy="203201"/>
            </a:xfrm>
            <a:prstGeom prst="ellipse">
              <a:avLst/>
            </a:prstGeom>
            <a:solidFill>
              <a:srgbClr val="A8D379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2" name="Circle">
              <a:extLst>
                <a:ext uri="{FF2B5EF4-FFF2-40B4-BE49-F238E27FC236}">
                  <a16:creationId xmlns:a16="http://schemas.microsoft.com/office/drawing/2014/main" id="{54C63C9A-421D-4ED9-8ADC-67191C7B8FAD}"/>
                </a:ext>
              </a:extLst>
            </p:cNvPr>
            <p:cNvSpPr/>
            <p:nvPr/>
          </p:nvSpPr>
          <p:spPr>
            <a:xfrm>
              <a:off x="9933582" y="6851657"/>
              <a:ext cx="203201" cy="203201"/>
            </a:xfrm>
            <a:prstGeom prst="ellipse">
              <a:avLst/>
            </a:prstGeom>
            <a:solidFill>
              <a:srgbClr val="A8D379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3" name="Circle">
              <a:extLst>
                <a:ext uri="{FF2B5EF4-FFF2-40B4-BE49-F238E27FC236}">
                  <a16:creationId xmlns:a16="http://schemas.microsoft.com/office/drawing/2014/main" id="{D5871DAA-984A-4FD8-8C0A-313FFA0960A8}"/>
                </a:ext>
              </a:extLst>
            </p:cNvPr>
            <p:cNvSpPr/>
            <p:nvPr/>
          </p:nvSpPr>
          <p:spPr>
            <a:xfrm>
              <a:off x="9933582" y="7227516"/>
              <a:ext cx="203201" cy="203201"/>
            </a:xfrm>
            <a:prstGeom prst="ellipse">
              <a:avLst/>
            </a:prstGeom>
            <a:solidFill>
              <a:srgbClr val="78AAD6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4" name="Circle">
              <a:extLst>
                <a:ext uri="{FF2B5EF4-FFF2-40B4-BE49-F238E27FC236}">
                  <a16:creationId xmlns:a16="http://schemas.microsoft.com/office/drawing/2014/main" id="{5EAF85F5-58AA-4C6D-B30A-560BE5E6C780}"/>
                </a:ext>
              </a:extLst>
            </p:cNvPr>
            <p:cNvSpPr/>
            <p:nvPr/>
          </p:nvSpPr>
          <p:spPr>
            <a:xfrm>
              <a:off x="9933582" y="7603373"/>
              <a:ext cx="203201" cy="203201"/>
            </a:xfrm>
            <a:prstGeom prst="ellipse">
              <a:avLst/>
            </a:prstGeom>
            <a:solidFill>
              <a:srgbClr val="78AAD6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5" name="Circle">
              <a:extLst>
                <a:ext uri="{FF2B5EF4-FFF2-40B4-BE49-F238E27FC236}">
                  <a16:creationId xmlns:a16="http://schemas.microsoft.com/office/drawing/2014/main" id="{93FC13FD-3E17-4163-95A2-EA53B9FE1D07}"/>
                </a:ext>
              </a:extLst>
            </p:cNvPr>
            <p:cNvSpPr/>
            <p:nvPr/>
          </p:nvSpPr>
          <p:spPr>
            <a:xfrm>
              <a:off x="9933582" y="7979231"/>
              <a:ext cx="203201" cy="203201"/>
            </a:xfrm>
            <a:prstGeom prst="ellipse">
              <a:avLst/>
            </a:prstGeom>
            <a:solidFill>
              <a:srgbClr val="D77C79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6" name="Circle">
              <a:extLst>
                <a:ext uri="{FF2B5EF4-FFF2-40B4-BE49-F238E27FC236}">
                  <a16:creationId xmlns:a16="http://schemas.microsoft.com/office/drawing/2014/main" id="{36F6DBA1-76FC-45FC-9A39-DC0BE7931000}"/>
                </a:ext>
              </a:extLst>
            </p:cNvPr>
            <p:cNvSpPr/>
            <p:nvPr/>
          </p:nvSpPr>
          <p:spPr>
            <a:xfrm>
              <a:off x="9933582" y="4220653"/>
              <a:ext cx="203201" cy="203201"/>
            </a:xfrm>
            <a:prstGeom prst="ellipse">
              <a:avLst/>
            </a:prstGeom>
            <a:solidFill>
              <a:srgbClr val="78AAD6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7" name="Circle">
              <a:extLst>
                <a:ext uri="{FF2B5EF4-FFF2-40B4-BE49-F238E27FC236}">
                  <a16:creationId xmlns:a16="http://schemas.microsoft.com/office/drawing/2014/main" id="{B4B3DDED-5A6D-49DE-AB72-0D047E9F828D}"/>
                </a:ext>
              </a:extLst>
            </p:cNvPr>
            <p:cNvSpPr/>
            <p:nvPr/>
          </p:nvSpPr>
          <p:spPr>
            <a:xfrm>
              <a:off x="9933582" y="3844795"/>
              <a:ext cx="203201" cy="203201"/>
            </a:xfrm>
            <a:prstGeom prst="ellipse">
              <a:avLst/>
            </a:prstGeom>
            <a:solidFill>
              <a:srgbClr val="78AAD6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8" name="Circle">
              <a:extLst>
                <a:ext uri="{FF2B5EF4-FFF2-40B4-BE49-F238E27FC236}">
                  <a16:creationId xmlns:a16="http://schemas.microsoft.com/office/drawing/2014/main" id="{4294E00C-E589-43A7-A2A6-0F4514234CB2}"/>
                </a:ext>
              </a:extLst>
            </p:cNvPr>
            <p:cNvSpPr/>
            <p:nvPr/>
          </p:nvSpPr>
          <p:spPr>
            <a:xfrm>
              <a:off x="9933582" y="8355089"/>
              <a:ext cx="203201" cy="203201"/>
            </a:xfrm>
            <a:prstGeom prst="ellipse">
              <a:avLst/>
            </a:prstGeom>
            <a:solidFill>
              <a:srgbClr val="D77C79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9" name="Circle">
              <a:extLst>
                <a:ext uri="{FF2B5EF4-FFF2-40B4-BE49-F238E27FC236}">
                  <a16:creationId xmlns:a16="http://schemas.microsoft.com/office/drawing/2014/main" id="{DC5431DA-1CA9-42FA-A32A-70F55A7BD75C}"/>
                </a:ext>
              </a:extLst>
            </p:cNvPr>
            <p:cNvSpPr/>
            <p:nvPr/>
          </p:nvSpPr>
          <p:spPr>
            <a:xfrm>
              <a:off x="9933582" y="8730946"/>
              <a:ext cx="203201" cy="203201"/>
            </a:xfrm>
            <a:prstGeom prst="ellipse">
              <a:avLst/>
            </a:prstGeom>
            <a:solidFill>
              <a:srgbClr val="D77C79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60" name="Circle">
              <a:extLst>
                <a:ext uri="{FF2B5EF4-FFF2-40B4-BE49-F238E27FC236}">
                  <a16:creationId xmlns:a16="http://schemas.microsoft.com/office/drawing/2014/main" id="{80917672-E4E4-418C-91D3-36132D93D682}"/>
                </a:ext>
              </a:extLst>
            </p:cNvPr>
            <p:cNvSpPr/>
            <p:nvPr/>
          </p:nvSpPr>
          <p:spPr>
            <a:xfrm>
              <a:off x="9933582" y="9106805"/>
              <a:ext cx="203201" cy="203201"/>
            </a:xfrm>
            <a:prstGeom prst="ellipse">
              <a:avLst/>
            </a:prstGeom>
            <a:solidFill>
              <a:srgbClr val="D5D379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61" name="Circle">
              <a:extLst>
                <a:ext uri="{FF2B5EF4-FFF2-40B4-BE49-F238E27FC236}">
                  <a16:creationId xmlns:a16="http://schemas.microsoft.com/office/drawing/2014/main" id="{A46E3212-24E2-4299-AD05-DE8478D80426}"/>
                </a:ext>
              </a:extLst>
            </p:cNvPr>
            <p:cNvSpPr/>
            <p:nvPr/>
          </p:nvSpPr>
          <p:spPr>
            <a:xfrm>
              <a:off x="9933582" y="9482663"/>
              <a:ext cx="203201" cy="203201"/>
            </a:xfrm>
            <a:prstGeom prst="ellipse">
              <a:avLst/>
            </a:prstGeom>
            <a:solidFill>
              <a:srgbClr val="D5D379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62" name="Circle">
              <a:extLst>
                <a:ext uri="{FF2B5EF4-FFF2-40B4-BE49-F238E27FC236}">
                  <a16:creationId xmlns:a16="http://schemas.microsoft.com/office/drawing/2014/main" id="{65AD0D16-315B-4265-AA55-88FFC53FED9D}"/>
                </a:ext>
              </a:extLst>
            </p:cNvPr>
            <p:cNvSpPr/>
            <p:nvPr/>
          </p:nvSpPr>
          <p:spPr>
            <a:xfrm>
              <a:off x="9933582" y="9858520"/>
              <a:ext cx="203201" cy="203201"/>
            </a:xfrm>
            <a:prstGeom prst="ellipse">
              <a:avLst/>
            </a:prstGeom>
            <a:solidFill>
              <a:srgbClr val="D5D379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63" name="Circle">
              <a:extLst>
                <a:ext uri="{FF2B5EF4-FFF2-40B4-BE49-F238E27FC236}">
                  <a16:creationId xmlns:a16="http://schemas.microsoft.com/office/drawing/2014/main" id="{1E097C22-F449-4DE5-9137-EAAF46E1C760}"/>
                </a:ext>
              </a:extLst>
            </p:cNvPr>
            <p:cNvSpPr/>
            <p:nvPr/>
          </p:nvSpPr>
          <p:spPr>
            <a:xfrm>
              <a:off x="9933582" y="10234378"/>
              <a:ext cx="203201" cy="203201"/>
            </a:xfrm>
            <a:prstGeom prst="ellipse">
              <a:avLst/>
            </a:prstGeom>
            <a:solidFill>
              <a:srgbClr val="A8D379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64" name="Circle">
              <a:extLst>
                <a:ext uri="{FF2B5EF4-FFF2-40B4-BE49-F238E27FC236}">
                  <a16:creationId xmlns:a16="http://schemas.microsoft.com/office/drawing/2014/main" id="{F7C23215-AD82-4F80-B801-F4C7AF7B5201}"/>
                </a:ext>
              </a:extLst>
            </p:cNvPr>
            <p:cNvSpPr/>
            <p:nvPr/>
          </p:nvSpPr>
          <p:spPr>
            <a:xfrm>
              <a:off x="9933582" y="10610236"/>
              <a:ext cx="203201" cy="203201"/>
            </a:xfrm>
            <a:prstGeom prst="ellipse">
              <a:avLst/>
            </a:prstGeom>
            <a:solidFill>
              <a:srgbClr val="A8D379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65" name="Circle">
              <a:extLst>
                <a:ext uri="{FF2B5EF4-FFF2-40B4-BE49-F238E27FC236}">
                  <a16:creationId xmlns:a16="http://schemas.microsoft.com/office/drawing/2014/main" id="{ED5B38B4-6BE8-4335-938E-F8C109EB7CAB}"/>
                </a:ext>
              </a:extLst>
            </p:cNvPr>
            <p:cNvSpPr/>
            <p:nvPr/>
          </p:nvSpPr>
          <p:spPr>
            <a:xfrm>
              <a:off x="9933582" y="10986094"/>
              <a:ext cx="203201" cy="203201"/>
            </a:xfrm>
            <a:prstGeom prst="ellipse">
              <a:avLst/>
            </a:prstGeom>
            <a:solidFill>
              <a:srgbClr val="A8D379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66" name="data">
            <a:extLst>
              <a:ext uri="{FF2B5EF4-FFF2-40B4-BE49-F238E27FC236}">
                <a16:creationId xmlns:a16="http://schemas.microsoft.com/office/drawing/2014/main" id="{7B9F2788-DDAF-4B15-A9E8-7F8103B7EFF9}"/>
              </a:ext>
            </a:extLst>
          </p:cNvPr>
          <p:cNvSpPr txBox="1"/>
          <p:nvPr/>
        </p:nvSpPr>
        <p:spPr>
          <a:xfrm>
            <a:off x="2583866" y="11342183"/>
            <a:ext cx="1541452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4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data</a:t>
            </a:r>
          </a:p>
        </p:txBody>
      </p:sp>
      <p:sp>
        <p:nvSpPr>
          <p:cNvPr id="67" name="geom">
            <a:extLst>
              <a:ext uri="{FF2B5EF4-FFF2-40B4-BE49-F238E27FC236}">
                <a16:creationId xmlns:a16="http://schemas.microsoft.com/office/drawing/2014/main" id="{1D1091D8-760B-4C44-8ECF-99BB356D7F48}"/>
              </a:ext>
            </a:extLst>
          </p:cNvPr>
          <p:cNvSpPr txBox="1"/>
          <p:nvPr/>
        </p:nvSpPr>
        <p:spPr>
          <a:xfrm>
            <a:off x="4870645" y="11345612"/>
            <a:ext cx="1541452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4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geom</a:t>
            </a:r>
          </a:p>
        </p:txBody>
      </p:sp>
      <p:grpSp>
        <p:nvGrpSpPr>
          <p:cNvPr id="68" name="Group">
            <a:extLst>
              <a:ext uri="{FF2B5EF4-FFF2-40B4-BE49-F238E27FC236}">
                <a16:creationId xmlns:a16="http://schemas.microsoft.com/office/drawing/2014/main" id="{13CA471B-572F-48B5-924D-53E996CBBB89}"/>
              </a:ext>
            </a:extLst>
          </p:cNvPr>
          <p:cNvGrpSpPr/>
          <p:nvPr/>
        </p:nvGrpSpPr>
        <p:grpSpPr>
          <a:xfrm>
            <a:off x="1526455" y="1097749"/>
            <a:ext cx="3748799" cy="1829746"/>
            <a:chOff x="0" y="0"/>
            <a:chExt cx="3748797" cy="1829744"/>
          </a:xfrm>
        </p:grpSpPr>
        <p:sp>
          <p:nvSpPr>
            <p:cNvPr id="69" name="Group">
              <a:extLst>
                <a:ext uri="{FF2B5EF4-FFF2-40B4-BE49-F238E27FC236}">
                  <a16:creationId xmlns:a16="http://schemas.microsoft.com/office/drawing/2014/main" id="{9305294B-A448-491F-977C-F03FDA595CD8}"/>
                </a:ext>
              </a:extLst>
            </p:cNvPr>
            <p:cNvSpPr txBox="1"/>
            <p:nvPr/>
          </p:nvSpPr>
          <p:spPr>
            <a:xfrm>
              <a:off x="0" y="0"/>
              <a:ext cx="3656273" cy="7778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>
              <a:lvl1pPr>
                <a:defRPr sz="4000">
                  <a:latin typeface="Source Sans Pro Semibold"/>
                  <a:ea typeface="Source Sans Pro Semibold"/>
                  <a:cs typeface="Source Sans Pro Semibold"/>
                  <a:sym typeface="Source Sans Pro Semibold"/>
                </a:defRPr>
              </a:lvl1pPr>
            </a:lstStyle>
            <a:p>
              <a:r>
                <a:t>mappings</a:t>
              </a:r>
            </a:p>
          </p:txBody>
        </p:sp>
        <p:grpSp>
          <p:nvGrpSpPr>
            <p:cNvPr id="70" name="Group">
              <a:extLst>
                <a:ext uri="{FF2B5EF4-FFF2-40B4-BE49-F238E27FC236}">
                  <a16:creationId xmlns:a16="http://schemas.microsoft.com/office/drawing/2014/main" id="{69E70C7B-E1D6-4CEE-B098-08B3BDAA3886}"/>
                </a:ext>
              </a:extLst>
            </p:cNvPr>
            <p:cNvGrpSpPr/>
            <p:nvPr/>
          </p:nvGrpSpPr>
          <p:grpSpPr>
            <a:xfrm>
              <a:off x="2721126" y="771942"/>
              <a:ext cx="1027672" cy="1057803"/>
              <a:chOff x="0" y="-11323"/>
              <a:chExt cx="1027670" cy="1057802"/>
            </a:xfrm>
          </p:grpSpPr>
          <p:sp>
            <p:nvSpPr>
              <p:cNvPr id="71" name="fill">
                <a:extLst>
                  <a:ext uri="{FF2B5EF4-FFF2-40B4-BE49-F238E27FC236}">
                    <a16:creationId xmlns:a16="http://schemas.microsoft.com/office/drawing/2014/main" id="{F4560CFF-6A7D-4EA4-950E-1148DF7915AC}"/>
                  </a:ext>
                </a:extLst>
              </p:cNvPr>
              <p:cNvSpPr txBox="1"/>
              <p:nvPr/>
            </p:nvSpPr>
            <p:spPr>
              <a:xfrm>
                <a:off x="0" y="-11324"/>
                <a:ext cx="1027671" cy="57467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>
                <a:lvl1pPr>
                  <a:defRPr sz="2700">
                    <a:solidFill>
                      <a:srgbClr val="53585F"/>
                    </a:solidFill>
                    <a:latin typeface="Source Sans Pro Semibold"/>
                    <a:ea typeface="Source Sans Pro Semibold"/>
                    <a:cs typeface="Source Sans Pro Semibold"/>
                    <a:sym typeface="Source Sans Pro Semibold"/>
                  </a:defRPr>
                </a:lvl1pPr>
              </a:lstStyle>
              <a:p>
                <a:r>
                  <a:t>fill</a:t>
                </a:r>
              </a:p>
            </p:txBody>
          </p:sp>
          <p:sp>
            <p:nvSpPr>
              <p:cNvPr id="72" name="Double Arrow">
                <a:extLst>
                  <a:ext uri="{FF2B5EF4-FFF2-40B4-BE49-F238E27FC236}">
                    <a16:creationId xmlns:a16="http://schemas.microsoft.com/office/drawing/2014/main" id="{310FDCE7-52A9-4A43-B5EC-D9F6301BE907}"/>
                  </a:ext>
                </a:extLst>
              </p:cNvPr>
              <p:cNvSpPr/>
              <p:nvPr/>
            </p:nvSpPr>
            <p:spPr>
              <a:xfrm rot="16200000">
                <a:off x="255030" y="648452"/>
                <a:ext cx="517610" cy="278445"/>
              </a:xfrm>
              <a:prstGeom prst="leftRightArrow">
                <a:avLst>
                  <a:gd name="adj1" fmla="val 38643"/>
                  <a:gd name="adj2" fmla="val 45726"/>
                </a:avLst>
              </a:prstGeom>
              <a:solidFill>
                <a:srgbClr val="FFFFFF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</p:grp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2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 animBg="1" advAuto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0" name="ggplot2-hex.png" descr="ggplot2-h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139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392" name="Square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393" name="Square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394" name="Make any plot by filling in the parameters of this template"/>
          <p:cNvSpPr txBox="1"/>
          <p:nvPr/>
        </p:nvSpPr>
        <p:spPr>
          <a:xfrm>
            <a:off x="1808267" y="2790863"/>
            <a:ext cx="21080801" cy="15562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spcBef>
                <a:spcPts val="4100"/>
              </a:spcBef>
              <a:defRPr sz="67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Make any plot by filling in the parameters of this template</a:t>
            </a:r>
          </a:p>
        </p:txBody>
      </p:sp>
      <p:sp>
        <p:nvSpPr>
          <p:cNvPr id="1395" name="A ggplot2 template"/>
          <p:cNvSpPr txBox="1"/>
          <p:nvPr/>
        </p:nvSpPr>
        <p:spPr>
          <a:xfrm>
            <a:off x="4007752" y="676603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 ggplot2 template</a:t>
            </a:r>
          </a:p>
        </p:txBody>
      </p:sp>
      <p:pic>
        <p:nvPicPr>
          <p:cNvPr id="1396" name="ggplot2-cheatsheet-2.1.001.jpeg" descr="ggplot2-cheatsheet-2.1.001.jpe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5606188" y="5553349"/>
            <a:ext cx="6812571" cy="5264260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1397" name="Rectangle"/>
          <p:cNvSpPr/>
          <p:nvPr/>
        </p:nvSpPr>
        <p:spPr>
          <a:xfrm>
            <a:off x="15772555" y="8410874"/>
            <a:ext cx="1514156" cy="957819"/>
          </a:xfrm>
          <a:prstGeom prst="rect">
            <a:avLst/>
          </a:prstGeom>
          <a:solidFill>
            <a:srgbClr val="000000">
              <a:alpha val="25000"/>
            </a:srgbClr>
          </a:solidFill>
          <a:ln w="254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398" name="Shape"/>
          <p:cNvSpPr/>
          <p:nvPr/>
        </p:nvSpPr>
        <p:spPr>
          <a:xfrm>
            <a:off x="13038342" y="4413033"/>
            <a:ext cx="4250407" cy="77574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174" y="0"/>
                </a:moveTo>
                <a:lnTo>
                  <a:pt x="21600" y="11221"/>
                </a:lnTo>
                <a:lnTo>
                  <a:pt x="21540" y="13764"/>
                </a:lnTo>
                <a:lnTo>
                  <a:pt x="5216" y="21600"/>
                </a:lnTo>
                <a:lnTo>
                  <a:pt x="0" y="10465"/>
                </a:lnTo>
                <a:lnTo>
                  <a:pt x="5174" y="0"/>
                </a:lnTo>
                <a:close/>
              </a:path>
            </a:pathLst>
          </a:custGeom>
          <a:solidFill>
            <a:srgbClr val="000000">
              <a:alpha val="25000"/>
            </a:srgbClr>
          </a:solidFill>
          <a:ln w="12700"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pic>
        <p:nvPicPr>
          <p:cNvPr id="1399" name="pdf-template.pdf" descr="pdf-template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965241" y="4428583"/>
            <a:ext cx="12091975" cy="7739107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</p:spTree>
  </p:cSld>
  <p:clrMapOvr>
    <a:masterClrMapping/>
  </p:clrMapOvr>
  <p:transition spd="med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78AAD6"/>
            </a:gs>
            <a:gs pos="51575">
              <a:srgbClr val="78AAD6"/>
            </a:gs>
            <a:gs pos="100000">
              <a:srgbClr val="5C92C0"/>
            </a:gs>
            <a:gs pos="100000">
              <a:srgbClr val="407AAA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8" name="What else?"/>
          <p:cNvSpPr txBox="1">
            <a:spLocks noGrp="1"/>
          </p:cNvSpPr>
          <p:nvPr>
            <p:ph type="title"/>
          </p:nvPr>
        </p:nvSpPr>
        <p:spPr>
          <a:xfrm>
            <a:off x="831199" y="2868977"/>
            <a:ext cx="22721602" cy="7978046"/>
          </a:xfrm>
          <a:prstGeom prst="rect">
            <a:avLst/>
          </a:prstGeom>
        </p:spPr>
        <p:txBody>
          <a:bodyPr/>
          <a:lstStyle>
            <a:lvl1pPr>
              <a:defRPr sz="20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rPr lang="en-GB" dirty="0"/>
              <a:t>Check your understanding</a:t>
            </a:r>
            <a:endParaRPr dirty="0"/>
          </a:p>
        </p:txBody>
      </p:sp>
      <p:pic>
        <p:nvPicPr>
          <p:cNvPr id="1349" name="image2.png" descr="image2.png"/>
          <p:cNvPicPr>
            <a:picLocks noChangeAspect="1"/>
          </p:cNvPicPr>
          <p:nvPr/>
        </p:nvPicPr>
        <p:blipFill>
          <a:blip r:embed="rId2">
            <a:alphaModFix amt="5000"/>
            <a:extLst/>
          </a:blip>
          <a:stretch>
            <a:fillRect/>
          </a:stretch>
        </p:blipFill>
        <p:spPr>
          <a:xfrm>
            <a:off x="17445533" y="7107732"/>
            <a:ext cx="7624268" cy="762426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693793282"/>
      </p:ext>
    </p:extLst>
  </p:cSld>
  <p:clrMapOvr>
    <a:masterClrMapping/>
  </p:clrMapOvr>
  <p:transition spd="med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Your Turn 9"/>
          <p:cNvSpPr txBox="1">
            <a:spLocks noGrp="1"/>
          </p:cNvSpPr>
          <p:nvPr>
            <p:ph type="title" idx="4294967295"/>
          </p:nvPr>
        </p:nvSpPr>
        <p:spPr>
          <a:xfrm>
            <a:off x="4833937" y="41344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dirty="0"/>
              <a:t>Your Turn</a:t>
            </a:r>
          </a:p>
        </p:txBody>
      </p:sp>
      <p:sp>
        <p:nvSpPr>
          <p:cNvPr id="518" name="Save your last plot and then locate it in your files pane. (You may have to refresh the files list)."/>
          <p:cNvSpPr txBox="1">
            <a:spLocks noGrp="1"/>
          </p:cNvSpPr>
          <p:nvPr>
            <p:ph type="body" sz="quarter" idx="4294967295"/>
          </p:nvPr>
        </p:nvSpPr>
        <p:spPr>
          <a:xfrm>
            <a:off x="1598805" y="3344381"/>
            <a:ext cx="21186390" cy="7027238"/>
          </a:xfrm>
          <a:prstGeom prst="rect">
            <a:avLst/>
          </a:prstGeom>
        </p:spPr>
        <p:txBody>
          <a:bodyPr lIns="71437" tIns="71437" rIns="71437" bIns="71437" anchor="t">
            <a:normAutofit lnSpcReduction="10000"/>
          </a:bodyPr>
          <a:lstStyle>
            <a:lvl1pPr marL="0" indent="0" defTabSz="584200">
              <a:spcBef>
                <a:spcPts val="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lang="en-GB" dirty="0"/>
              <a:t>Open </a:t>
            </a:r>
            <a:r>
              <a:rPr lang="en-GB" b="1" dirty="0"/>
              <a:t>/exercises/01-Data-Visualization_PK_concentration.Rmd</a:t>
            </a:r>
          </a:p>
          <a:p>
            <a:endParaRPr lang="en-GB" dirty="0"/>
          </a:p>
          <a:p>
            <a:r>
              <a:rPr lang="en-GB" dirty="0"/>
              <a:t>Follow the instructions to create a plot of indomethacin concentration profiles over time for the 6 subjects (Spaghetti plots).</a:t>
            </a:r>
          </a:p>
          <a:p>
            <a:endParaRPr lang="en-GB" dirty="0"/>
          </a:p>
          <a:p>
            <a:r>
              <a:rPr lang="en-GB" dirty="0"/>
              <a:t>Refer to the "Data Visualization with ggplot2" Cheat Sheet and the material from this </a:t>
            </a:r>
            <a:r>
              <a:rPr lang="en-GB" dirty="0" err="1"/>
              <a:t>slidedeck</a:t>
            </a:r>
            <a:r>
              <a:rPr lang="en-GB" dirty="0"/>
              <a:t> to help fill in the blanks.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31061454"/>
      </p:ext>
    </p:extLst>
  </p:cSld>
  <p:clrMapOvr>
    <a:masterClrMapping/>
  </p:clrMapOvr>
  <p:transition spd="med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78AAD6"/>
            </a:gs>
            <a:gs pos="51575">
              <a:srgbClr val="78AAD6"/>
            </a:gs>
            <a:gs pos="100000">
              <a:srgbClr val="5C92C0"/>
            </a:gs>
            <a:gs pos="100000">
              <a:srgbClr val="407AAA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8" name="What else?"/>
          <p:cNvSpPr txBox="1">
            <a:spLocks noGrp="1"/>
          </p:cNvSpPr>
          <p:nvPr>
            <p:ph type="title"/>
          </p:nvPr>
        </p:nvSpPr>
        <p:spPr>
          <a:xfrm>
            <a:off x="831199" y="2868977"/>
            <a:ext cx="22721602" cy="7978046"/>
          </a:xfrm>
          <a:prstGeom prst="rect">
            <a:avLst/>
          </a:prstGeom>
        </p:spPr>
        <p:txBody>
          <a:bodyPr/>
          <a:lstStyle>
            <a:lvl1pPr>
              <a:defRPr sz="20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What else?</a:t>
            </a:r>
          </a:p>
        </p:txBody>
      </p:sp>
      <p:pic>
        <p:nvPicPr>
          <p:cNvPr id="1349" name="image2.png" descr="image2.png"/>
          <p:cNvPicPr>
            <a:picLocks noChangeAspect="1"/>
          </p:cNvPicPr>
          <p:nvPr/>
        </p:nvPicPr>
        <p:blipFill>
          <a:blip r:embed="rId2">
            <a:alphaModFix amt="5000"/>
            <a:extLst/>
          </a:blip>
          <a:stretch>
            <a:fillRect/>
          </a:stretch>
        </p:blipFill>
        <p:spPr>
          <a:xfrm>
            <a:off x="17445533" y="7107732"/>
            <a:ext cx="7624268" cy="76242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FFBFD58-BE3B-40BC-AE68-F483C8A799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599" y="4338637"/>
            <a:ext cx="22352801" cy="5038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7580141"/>
      </p:ext>
    </p:extLst>
  </p:cSld>
  <p:clrMapOvr>
    <a:masterClrMapping/>
  </p:clrMapOvr>
  <p:transition spd="med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1" name="ggplot2-hex.png" descr="ggplot2-h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140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403" name="Square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404" name="Square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405" name="ggplot2.tidyverse.org"/>
          <p:cNvSpPr txBox="1"/>
          <p:nvPr/>
        </p:nvSpPr>
        <p:spPr>
          <a:xfrm>
            <a:off x="4007752" y="676603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 u="sng"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ggplot2.tidyverse.org</a:t>
            </a:r>
          </a:p>
        </p:txBody>
      </p:sp>
      <p:pic>
        <p:nvPicPr>
          <p:cNvPr id="1406" name="Screen Shot 2017-08-03 at 4.00.15 PM.png" descr="Screen Shot 2017-08-03 at 4.00.15 PM.png"/>
          <p:cNvPicPr>
            <a:picLocks noChangeAspect="1"/>
          </p:cNvPicPr>
          <p:nvPr/>
        </p:nvPicPr>
        <p:blipFill rotWithShape="1">
          <a:blip r:embed="rId5">
            <a:extLst/>
          </a:blip>
          <a:srcRect b="46238"/>
          <a:stretch/>
        </p:blipFill>
        <p:spPr>
          <a:xfrm>
            <a:off x="2593803" y="2938565"/>
            <a:ext cx="19196394" cy="970477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D3444A4-9A3D-475D-AAA2-93C86DDB4E68}"/>
              </a:ext>
            </a:extLst>
          </p:cNvPr>
          <p:cNvSpPr/>
          <p:nvPr/>
        </p:nvSpPr>
        <p:spPr>
          <a:xfrm>
            <a:off x="0" y="13048343"/>
            <a:ext cx="2583543" cy="667657"/>
          </a:xfrm>
          <a:prstGeom prst="rect">
            <a:avLst/>
          </a:prstGeom>
          <a:solidFill>
            <a:schemeClr val="bg1"/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5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026" name="Picture 2" descr="cover.png">
            <a:extLst>
              <a:ext uri="{FF2B5EF4-FFF2-40B4-BE49-F238E27FC236}">
                <a16:creationId xmlns:a16="http://schemas.microsoft.com/office/drawing/2014/main" id="{ABEEE7E3-E081-4964-A7AE-E819B10E15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4429" y="392005"/>
            <a:ext cx="9035142" cy="118289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BE69613-967D-404A-AAC7-7AC0B05C4B09}"/>
              </a:ext>
            </a:extLst>
          </p:cNvPr>
          <p:cNvSpPr txBox="1"/>
          <p:nvPr/>
        </p:nvSpPr>
        <p:spPr>
          <a:xfrm>
            <a:off x="6905296" y="12220908"/>
            <a:ext cx="10573407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r>
              <a:rPr lang="en-GB" dirty="0">
                <a:hlinkClick r:id="rId3"/>
              </a:rPr>
              <a:t>https://serialmentor.com/dataviz/</a:t>
            </a:r>
            <a:endParaRPr kumimoji="0" lang="en-GB" sz="5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860190296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Your Turn 1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 1</a:t>
            </a:r>
          </a:p>
        </p:txBody>
      </p:sp>
      <p:sp>
        <p:nvSpPr>
          <p:cNvPr id="142" name="Run this code in your notebook to make a graph.…"/>
          <p:cNvSpPr txBox="1">
            <a:spLocks noGrp="1"/>
          </p:cNvSpPr>
          <p:nvPr>
            <p:ph type="body" idx="4294967295"/>
          </p:nvPr>
        </p:nvSpPr>
        <p:spPr>
          <a:xfrm>
            <a:off x="1445226" y="3570561"/>
            <a:ext cx="21493548" cy="8196436"/>
          </a:xfrm>
          <a:prstGeom prst="rect">
            <a:avLst/>
          </a:prstGeom>
        </p:spPr>
        <p:txBody>
          <a:bodyPr lIns="71437" tIns="71437" rIns="71437" bIns="71437">
            <a:normAutofit fontScale="92500" lnSpcReduction="20000"/>
          </a:bodyPr>
          <a:lstStyle/>
          <a:p>
            <a:pPr marL="0" indent="0" defTabSz="584200">
              <a:spcBef>
                <a:spcPts val="2400"/>
              </a:spcBef>
              <a:buSzTx/>
              <a:buNone/>
              <a:defRPr sz="67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dirty="0"/>
              <a:t>Open </a:t>
            </a:r>
            <a:r>
              <a:rPr lang="en-GB" b="1" dirty="0"/>
              <a:t>/exercises/01_Visualize-Data.Rmd.</a:t>
            </a:r>
            <a:endParaRPr b="1" dirty="0"/>
          </a:p>
          <a:p>
            <a:pPr marL="0" indent="0" defTabSz="584200">
              <a:spcBef>
                <a:spcPts val="6700"/>
              </a:spcBef>
              <a:buSzTx/>
              <a:buNone/>
              <a:defRPr sz="67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dirty="0"/>
              <a:t>Add the code below to the grey code chunk under the section titled "## Your Turn 1" and run the chunk (using the green arrow) to test your code.</a:t>
            </a:r>
          </a:p>
          <a:p>
            <a:pPr marL="0" indent="0" defTabSz="584200">
              <a:spcBef>
                <a:spcPts val="6700"/>
              </a:spcBef>
              <a:buSzTx/>
              <a:buNone/>
              <a:defRPr sz="67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Pay strict attention to spelling, capitalization, and parentheses!</a:t>
            </a:r>
          </a:p>
          <a:p>
            <a:pPr marL="0" indent="0" defTabSz="584200">
              <a:spcBef>
                <a:spcPts val="1500"/>
              </a:spcBef>
              <a:buSzTx/>
              <a:buNone/>
              <a:defRPr sz="5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 defTabSz="584200">
              <a:spcBef>
                <a:spcPts val="1500"/>
              </a:spcBef>
              <a:buSzTx/>
              <a:buNone/>
              <a:defRPr sz="5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(data = mpg) +</a:t>
            </a:r>
          </a:p>
          <a:p>
            <a:pPr marL="0" indent="0" defTabSz="584200">
              <a:spcBef>
                <a:spcPts val="1500"/>
              </a:spcBef>
              <a:buSzTx/>
              <a:buNone/>
              <a:defRPr sz="5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geom_point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(mapping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(x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displ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y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hwy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928AE3-767B-4F14-9E04-DEC7906144BC}"/>
              </a:ext>
            </a:extLst>
          </p:cNvPr>
          <p:cNvSpPr txBox="1"/>
          <p:nvPr/>
        </p:nvSpPr>
        <p:spPr>
          <a:xfrm>
            <a:off x="19938755" y="11766997"/>
            <a:ext cx="3145091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dirty="0"/>
              <a:t>2</a:t>
            </a: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 minutes</a:t>
            </a:r>
          </a:p>
        </p:txBody>
      </p:sp>
    </p:spTree>
  </p:cSld>
  <p:clrMapOvr>
    <a:masterClrMapping/>
  </p:clrMapOvr>
  <p:transition spd="med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Your Turn 1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dirty="0"/>
              <a:t>Your Turn </a:t>
            </a:r>
            <a:r>
              <a:rPr lang="en-GB" dirty="0"/>
              <a:t>(homework!)</a:t>
            </a:r>
            <a:endParaRPr dirty="0"/>
          </a:p>
        </p:txBody>
      </p:sp>
      <p:sp>
        <p:nvSpPr>
          <p:cNvPr id="142" name="Run this code in your notebook to make a graph.…"/>
          <p:cNvSpPr txBox="1">
            <a:spLocks noGrp="1"/>
          </p:cNvSpPr>
          <p:nvPr>
            <p:ph type="body" idx="4294967295"/>
          </p:nvPr>
        </p:nvSpPr>
        <p:spPr>
          <a:xfrm>
            <a:off x="1086406" y="3423077"/>
            <a:ext cx="22211187" cy="8196436"/>
          </a:xfrm>
          <a:prstGeom prst="rect">
            <a:avLst/>
          </a:prstGeom>
        </p:spPr>
        <p:txBody>
          <a:bodyPr lIns="71437" tIns="71437" rIns="71437" bIns="71437">
            <a:normAutofit/>
          </a:bodyPr>
          <a:lstStyle/>
          <a:p>
            <a:pPr marL="0" indent="0" defTabSz="584200">
              <a:spcBef>
                <a:spcPts val="2400"/>
              </a:spcBef>
              <a:buSzTx/>
              <a:buNone/>
              <a:defRPr sz="67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dirty="0"/>
              <a:t>Open </a:t>
            </a:r>
            <a:r>
              <a:rPr lang="en-GB" b="1" dirty="0"/>
              <a:t>/exercises/01_ggplot2_tips_tricks_extensions.Rmd</a:t>
            </a:r>
            <a:endParaRPr b="1" dirty="0"/>
          </a:p>
          <a:p>
            <a:pPr marL="0" indent="0" defTabSz="584200">
              <a:spcBef>
                <a:spcPts val="6700"/>
              </a:spcBef>
              <a:buSzTx/>
              <a:buNone/>
              <a:defRPr sz="67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dirty="0"/>
              <a:t>Run the code chunks to review some additional tips and tricks when working with ggplot2 plot objects.</a:t>
            </a:r>
          </a:p>
          <a:p>
            <a:pPr marL="0" indent="0" defTabSz="584200">
              <a:spcBef>
                <a:spcPts val="6700"/>
              </a:spcBef>
              <a:buSzTx/>
              <a:buNone/>
              <a:defRPr sz="67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dirty="0"/>
              <a:t>Consider how to make your graphs easy to understand, highlighting the information needed </a:t>
            </a:r>
            <a:r>
              <a:rPr lang="en-GB"/>
              <a:t>to make your point.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88638767"/>
      </p:ext>
    </p:extLst>
  </p:cSld>
  <p:clrMapOvr>
    <a:masterClrMapping/>
  </p:clrMapOvr>
  <p:transition spd="med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Your Turn 1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>
            <a:normAutofit fontScale="90000"/>
          </a:bodyPr>
          <a:lstStyle>
            <a:lvl1pPr algn="ctr" defTabSz="584200">
              <a:defRPr sz="118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lang="en-GB" dirty="0"/>
              <a:t>For review (homework!)</a:t>
            </a:r>
            <a:endParaRPr dirty="0"/>
          </a:p>
        </p:txBody>
      </p:sp>
      <p:sp>
        <p:nvSpPr>
          <p:cNvPr id="142" name="Run this code in your notebook to make a graph.…"/>
          <p:cNvSpPr txBox="1">
            <a:spLocks noGrp="1"/>
          </p:cNvSpPr>
          <p:nvPr>
            <p:ph type="body" idx="4294967295"/>
          </p:nvPr>
        </p:nvSpPr>
        <p:spPr>
          <a:xfrm>
            <a:off x="1086406" y="3423077"/>
            <a:ext cx="22211187" cy="8196436"/>
          </a:xfrm>
          <a:prstGeom prst="rect">
            <a:avLst/>
          </a:prstGeom>
        </p:spPr>
        <p:txBody>
          <a:bodyPr lIns="71437" tIns="71437" rIns="71437" bIns="71437">
            <a:normAutofit/>
          </a:bodyPr>
          <a:lstStyle/>
          <a:p>
            <a:pPr marL="0" indent="0" defTabSz="584200">
              <a:spcBef>
                <a:spcPts val="2400"/>
              </a:spcBef>
              <a:buSzTx/>
              <a:buNone/>
              <a:defRPr sz="67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dirty="0"/>
              <a:t>Visit  </a:t>
            </a:r>
            <a:r>
              <a:rPr lang="en-GB" sz="6700" dirty="0">
                <a:sym typeface="Source Sans Pro"/>
                <a:hlinkClick r:id="rId2"/>
              </a:rPr>
              <a:t>https://medium.com/bbc-visual-and-data-journalism/how-the-bbc-visual-and-data-journalism-team-works-with-graphics-in-r-ed0b35693535</a:t>
            </a:r>
            <a:endParaRPr b="1" dirty="0"/>
          </a:p>
          <a:p>
            <a:pPr marL="0" indent="0" defTabSz="584200">
              <a:spcBef>
                <a:spcPts val="6700"/>
              </a:spcBef>
              <a:buSzTx/>
              <a:buNone/>
              <a:defRPr sz="67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dirty="0"/>
              <a:t>Read the blog post to see how the BBC use ggplot2 and extensions and themes to bring consistency to their graphics and give their visualizations maximum impact.</a:t>
            </a:r>
          </a:p>
        </p:txBody>
      </p:sp>
    </p:spTree>
    <p:extLst>
      <p:ext uri="{BB962C8B-B14F-4D97-AF65-F5344CB8AC3E}">
        <p14:creationId xmlns:p14="http://schemas.microsoft.com/office/powerpoint/2010/main" val="103957055"/>
      </p:ext>
    </p:extLst>
  </p:cSld>
  <p:clrMapOvr>
    <a:masterClrMapping/>
  </p:clrMapOvr>
  <p:transition spd="med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gplot2-hex.png" descr="ggplot2-h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14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pic>
        <p:nvPicPr>
          <p:cNvPr id="147" name="plot2.png" descr="plot2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443560" y="1052952"/>
            <a:ext cx="13496880" cy="10594096"/>
          </a:xfrm>
          <a:prstGeom prst="rect">
            <a:avLst/>
          </a:prstGeom>
          <a:ln w="12700">
            <a:miter lim="400000"/>
          </a:ln>
        </p:spPr>
      </p:pic>
      <p:sp>
        <p:nvSpPr>
          <p:cNvPr id="148" name="ggplot(data = mpg) +…"/>
          <p:cNvSpPr txBox="1"/>
          <p:nvPr/>
        </p:nvSpPr>
        <p:spPr>
          <a:xfrm>
            <a:off x="2920862" y="11414611"/>
            <a:ext cx="18542277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(data = mpg) +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geom_point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(mapping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(x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displ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y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hwy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</p:txBody>
      </p:sp>
      <p:sp>
        <p:nvSpPr>
          <p:cNvPr id="149" name="Line"/>
          <p:cNvSpPr/>
          <p:nvPr/>
        </p:nvSpPr>
        <p:spPr>
          <a:xfrm flipH="1" flipV="1">
            <a:off x="3970882" y="2759961"/>
            <a:ext cx="14234049" cy="9012333"/>
          </a:xfrm>
          <a:prstGeom prst="line">
            <a:avLst/>
          </a:prstGeom>
          <a:ln w="635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9" grpId="1" animBg="1" advAuto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&quot;Initialize&quot; a plot with ggplot()…"/>
          <p:cNvSpPr txBox="1"/>
          <p:nvPr/>
        </p:nvSpPr>
        <p:spPr>
          <a:xfrm>
            <a:off x="1207045" y="2093557"/>
            <a:ext cx="18608860" cy="27620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1079500" indent="-1079500" algn="l">
              <a:spcBef>
                <a:spcPts val="4100"/>
              </a:spcBef>
              <a:buSzPct val="100000"/>
              <a:buAutoNum type="arabicPeriod"/>
              <a:defRPr sz="67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"Initialize" a plot with </a:t>
            </a:r>
            <a:r>
              <a:rPr dirty="0" err="1"/>
              <a:t>ggplot</a:t>
            </a:r>
            <a:r>
              <a:rPr dirty="0"/>
              <a:t>()</a:t>
            </a:r>
            <a:endParaRPr lang="en-GB" dirty="0"/>
          </a:p>
          <a:p>
            <a:pPr marL="1079500" indent="-1079500" algn="l">
              <a:spcBef>
                <a:spcPts val="4100"/>
              </a:spcBef>
              <a:buSzPct val="100000"/>
              <a:buAutoNum type="arabicPeriod"/>
              <a:defRPr sz="67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dirty="0"/>
              <a:t>Add layers with </a:t>
            </a:r>
            <a:r>
              <a:rPr lang="en-GB" dirty="0" err="1"/>
              <a:t>geom</a:t>
            </a:r>
            <a:r>
              <a:rPr lang="en-GB" dirty="0"/>
              <a:t>_ functions</a:t>
            </a:r>
          </a:p>
        </p:txBody>
      </p:sp>
      <p:pic>
        <p:nvPicPr>
          <p:cNvPr id="152" name="ggplot2-hex.png" descr="ggplot2-h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15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54" name="Square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55" name="Square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56" name="Rectangle"/>
          <p:cNvSpPr/>
          <p:nvPr/>
        </p:nvSpPr>
        <p:spPr>
          <a:xfrm>
            <a:off x="1200604" y="5221893"/>
            <a:ext cx="21982793" cy="3111885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57" name="ggplot(data = mpg) +…"/>
          <p:cNvSpPr txBox="1"/>
          <p:nvPr/>
        </p:nvSpPr>
        <p:spPr>
          <a:xfrm>
            <a:off x="1386859" y="5541777"/>
            <a:ext cx="21610282" cy="26687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6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(data =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mpg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+</a:t>
            </a:r>
          </a:p>
          <a:p>
            <a:pPr algn="l">
              <a:spcBef>
                <a:spcPts val="1500"/>
              </a:spcBef>
              <a:defRPr sz="6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geom_point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(mapping =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x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displ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y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hwy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</p:txBody>
      </p:sp>
    </p:spTree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6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508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6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508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370</TotalTime>
  <Words>2423</Words>
  <Application>Microsoft Office PowerPoint</Application>
  <PresentationFormat>Custom</PresentationFormat>
  <Paragraphs>553</Paragraphs>
  <Slides>72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72</vt:i4>
      </vt:variant>
    </vt:vector>
  </HeadingPairs>
  <TitlesOfParts>
    <vt:vector size="85" baseType="lpstr">
      <vt:lpstr>Arial</vt:lpstr>
      <vt:lpstr>Courier New</vt:lpstr>
      <vt:lpstr>Gill Sans</vt:lpstr>
      <vt:lpstr>Gill Sans Light</vt:lpstr>
      <vt:lpstr>Helvetica</vt:lpstr>
      <vt:lpstr>Helvetica Neue</vt:lpstr>
      <vt:lpstr>Lucida Grande</vt:lpstr>
      <vt:lpstr>Monaco</vt:lpstr>
      <vt:lpstr>Source Sans Pro</vt:lpstr>
      <vt:lpstr>Source Sans Pro ExtraLight</vt:lpstr>
      <vt:lpstr>Source Sans Pro Light</vt:lpstr>
      <vt:lpstr>Source Sans Pro Semibold</vt:lpstr>
      <vt:lpstr>White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Quiz</vt:lpstr>
      <vt:lpstr>Your Turn 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Mappings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Your Turn 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Geoms</vt:lpstr>
      <vt:lpstr>PowerPoint Presentation</vt:lpstr>
      <vt:lpstr>PowerPoint Presentation</vt:lpstr>
      <vt:lpstr>PowerPoint Presentation</vt:lpstr>
      <vt:lpstr>PowerPoint Presentation</vt:lpstr>
      <vt:lpstr>Your Turn 3</vt:lpstr>
      <vt:lpstr>PowerPoint Presentation</vt:lpstr>
      <vt:lpstr>Your Turn 4</vt:lpstr>
      <vt:lpstr>PowerPoint Presentation</vt:lpstr>
      <vt:lpstr>PowerPoint Presentation</vt:lpstr>
      <vt:lpstr>Your Turn 5</vt:lpstr>
      <vt:lpstr>PowerPoint Presentation</vt:lpstr>
      <vt:lpstr>PowerPoint Presentation</vt:lpstr>
      <vt:lpstr>PowerPoint Presentation</vt:lpstr>
      <vt:lpstr>Your Turn 6</vt:lpstr>
      <vt:lpstr>PowerPoint Presentation</vt:lpstr>
      <vt:lpstr>PowerPoint Presentation</vt:lpstr>
      <vt:lpstr>Your Turn 7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Saving graphs</vt:lpstr>
      <vt:lpstr>PowerPoint Presentation</vt:lpstr>
      <vt:lpstr>PowerPoint Presentation</vt:lpstr>
      <vt:lpstr>PowerPoint Presentation</vt:lpstr>
      <vt:lpstr>Your Turn 9</vt:lpstr>
      <vt:lpstr>Grammar of Graphics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Check your understanding</vt:lpstr>
      <vt:lpstr>Your Turn</vt:lpstr>
      <vt:lpstr>What else?</vt:lpstr>
      <vt:lpstr>PowerPoint Presentation</vt:lpstr>
      <vt:lpstr>PowerPoint Presentation</vt:lpstr>
      <vt:lpstr>PowerPoint Presentation</vt:lpstr>
      <vt:lpstr>Your Turn (homework!)</vt:lpstr>
      <vt:lpstr>For review (homework!)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Smith, Mike K</cp:lastModifiedBy>
  <cp:revision>62</cp:revision>
  <dcterms:modified xsi:type="dcterms:W3CDTF">2020-01-17T11:49:50Z</dcterms:modified>
</cp:coreProperties>
</file>